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315" r:id="rId5"/>
    <p:sldId id="316" r:id="rId6"/>
    <p:sldId id="300" r:id="rId7"/>
    <p:sldId id="330" r:id="rId8"/>
    <p:sldId id="318" r:id="rId9"/>
    <p:sldId id="314" r:id="rId10"/>
    <p:sldId id="324" r:id="rId11"/>
    <p:sldId id="279" r:id="rId12"/>
    <p:sldId id="319" r:id="rId13"/>
    <p:sldId id="320" r:id="rId14"/>
    <p:sldId id="321" r:id="rId15"/>
    <p:sldId id="331" r:id="rId16"/>
    <p:sldId id="280" r:id="rId17"/>
    <p:sldId id="323" r:id="rId18"/>
    <p:sldId id="328" r:id="rId19"/>
    <p:sldId id="325" r:id="rId20"/>
    <p:sldId id="326" r:id="rId21"/>
    <p:sldId id="329" r:id="rId22"/>
    <p:sldId id="278" r:id="rId23"/>
    <p:sldId id="308" r:id="rId24"/>
    <p:sldId id="309" r:id="rId25"/>
    <p:sldId id="310" r:id="rId26"/>
    <p:sldId id="303" r:id="rId27"/>
    <p:sldId id="311" r:id="rId28"/>
    <p:sldId id="304" r:id="rId29"/>
    <p:sldId id="313" r:id="rId30"/>
    <p:sldId id="305" r:id="rId31"/>
    <p:sldId id="312" r:id="rId32"/>
    <p:sldId id="274" r:id="rId33"/>
    <p:sldId id="29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DB7F2E-98D0-5177-D346-D6B899491F5D}" name="Emanuel Ruiz Robles" initials="ER" userId="S::eruiz053@uottawa.ca::2617959e-eb34-473d-9a1c-20a81d13626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Exploring other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66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More details before sharing final 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1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What are the results of this work?</a:t>
            </a:r>
          </a:p>
          <a:p>
            <a:r>
              <a:rPr lang="en-US">
                <a:cs typeface="Calibri"/>
              </a:rPr>
              <a:t>Displays information, looks decent, interacts with our API, is secure for it's purposes, easy name to remember - accessible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3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Can be found via a google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29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Exploring other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9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Exploring other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27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Exploring other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53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Exploring other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77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API SERVER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Processes API calls with Python to make predictions and return result to the web client</a:t>
            </a:r>
          </a:p>
          <a:p>
            <a:endParaRPr lang="en-US"/>
          </a:p>
          <a:p>
            <a:r>
              <a:rPr lang="en-US"/>
              <a:t>WEB SERVER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Provides a responsive webpage to act as an interactive and accessible interface to make the predictions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47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Exploring other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75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API SERVER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Processes API calls with Python to make predictions and return result to the web client</a:t>
            </a:r>
          </a:p>
          <a:p>
            <a:endParaRPr lang="en-US"/>
          </a:p>
          <a:p>
            <a:r>
              <a:rPr lang="en-US"/>
              <a:t>WEB SERVER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Provides a responsive webpage to act as an interactive and accessible interface to make the predictions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47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Exploring other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02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dib.2020.10643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oi.org/10.17632/c2gw7fy2j4.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2851759"/>
            <a:ext cx="4989628" cy="1929505"/>
          </a:xfrm>
        </p:spPr>
        <p:txBody>
          <a:bodyPr lIns="91440" tIns="45720" rIns="91440" bIns="45720" anchor="b"/>
          <a:lstStyle/>
          <a:p>
            <a:r>
              <a:rPr lang="en-US" sz="4000"/>
              <a:t>A Machine Learning-Based Framework for phishing detection and Prevention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9038" y="4781264"/>
            <a:ext cx="4989628" cy="816022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/>
              <a:t>Ibrahim Maalej, Anthony Polak, Emanuel Ruiz</a:t>
            </a:r>
          </a:p>
        </p:txBody>
      </p:sp>
    </p:spTree>
    <p:extLst>
      <p:ext uri="{BB962C8B-B14F-4D97-AF65-F5344CB8AC3E}">
        <p14:creationId xmlns:p14="http://schemas.microsoft.com/office/powerpoint/2010/main" val="3961609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endParaRPr lang="en-US"/>
          </a:p>
          <a:p>
            <a:r>
              <a:rPr lang="en-US">
                <a:ea typeface="+mj-lt"/>
                <a:cs typeface="+mj-lt"/>
              </a:rPr>
              <a:t>     </a:t>
            </a:r>
            <a:endParaRPr lang="en-US"/>
          </a:p>
          <a:p>
            <a:r>
              <a:rPr lang="en-US">
                <a:ea typeface="+mj-lt"/>
                <a:cs typeface="+mj-lt"/>
              </a:rPr>
              <a:t>Phishing Detection and Prevention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itle 26">
            <a:extLst>
              <a:ext uri="{FF2B5EF4-FFF2-40B4-BE49-F238E27FC236}">
                <a16:creationId xmlns:a16="http://schemas.microsoft.com/office/drawing/2014/main" id="{9A8D57B5-C5FB-F0CD-4808-59E23A825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3" y="1486910"/>
            <a:ext cx="4122770" cy="538038"/>
          </a:xfrm>
        </p:spPr>
        <p:txBody>
          <a:bodyPr lIns="91440" tIns="45720" rIns="91440" bIns="45720" anchor="t"/>
          <a:lstStyle/>
          <a:p>
            <a:r>
              <a:rPr lang="en-US"/>
              <a:t>URL Featurization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D542288A-9837-5798-CB94-E6DF9E901C06}"/>
              </a:ext>
            </a:extLst>
          </p:cNvPr>
          <p:cNvSpPr txBox="1"/>
          <p:nvPr/>
        </p:nvSpPr>
        <p:spPr>
          <a:xfrm>
            <a:off x="4411444" y="2130507"/>
            <a:ext cx="726939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https://www.example.com/info/aboutus.html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27F74B19-D9B4-2158-6377-3065CE1815C8}"/>
              </a:ext>
            </a:extLst>
          </p:cNvPr>
          <p:cNvSpPr/>
          <p:nvPr/>
        </p:nvSpPr>
        <p:spPr>
          <a:xfrm rot="5400000">
            <a:off x="4786410" y="1722916"/>
            <a:ext cx="196643" cy="798871"/>
          </a:xfrm>
          <a:prstGeom prst="leftBrace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39939704-DD62-BB88-BD10-44081DFB9200}"/>
              </a:ext>
            </a:extLst>
          </p:cNvPr>
          <p:cNvSpPr/>
          <p:nvPr/>
        </p:nvSpPr>
        <p:spPr>
          <a:xfrm rot="5400000">
            <a:off x="7281343" y="1194431"/>
            <a:ext cx="196642" cy="1855840"/>
          </a:xfrm>
          <a:prstGeom prst="leftBrace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07E0C72-158A-B832-1571-3AA1B1780DDA}"/>
              </a:ext>
            </a:extLst>
          </p:cNvPr>
          <p:cNvSpPr/>
          <p:nvPr/>
        </p:nvSpPr>
        <p:spPr>
          <a:xfrm rot="5400000">
            <a:off x="8737747" y="1815091"/>
            <a:ext cx="196643" cy="614516"/>
          </a:xfrm>
          <a:prstGeom prst="leftBrace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E75726CA-773B-6498-BBB8-0B9819BC8800}"/>
              </a:ext>
            </a:extLst>
          </p:cNvPr>
          <p:cNvSpPr/>
          <p:nvPr/>
        </p:nvSpPr>
        <p:spPr>
          <a:xfrm rot="5400000">
            <a:off x="10071245" y="1182140"/>
            <a:ext cx="208933" cy="1892709"/>
          </a:xfrm>
          <a:prstGeom prst="leftBrace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303521BB-79C1-F836-0C07-5E7C8F46B076}"/>
              </a:ext>
            </a:extLst>
          </p:cNvPr>
          <p:cNvSpPr/>
          <p:nvPr/>
        </p:nvSpPr>
        <p:spPr>
          <a:xfrm rot="16200000">
            <a:off x="6851181" y="1292753"/>
            <a:ext cx="172063" cy="2740743"/>
          </a:xfrm>
          <a:prstGeom prst="leftBrace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0B7469B-AAEF-AB43-B1FB-515E87D140CA}"/>
              </a:ext>
            </a:extLst>
          </p:cNvPr>
          <p:cNvSpPr/>
          <p:nvPr/>
        </p:nvSpPr>
        <p:spPr>
          <a:xfrm rot="16200000">
            <a:off x="9720969" y="1348059"/>
            <a:ext cx="184353" cy="2642419"/>
          </a:xfrm>
          <a:prstGeom prst="leftBrace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5030B1E5-504D-A01D-2307-7AEB0A71D729}"/>
              </a:ext>
            </a:extLst>
          </p:cNvPr>
          <p:cNvSpPr txBox="1"/>
          <p:nvPr/>
        </p:nvSpPr>
        <p:spPr>
          <a:xfrm>
            <a:off x="4486302" y="1724927"/>
            <a:ext cx="796636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>
                <a:solidFill>
                  <a:srgbClr val="FFFFFF"/>
                </a:solidFill>
                <a:latin typeface="Corbel"/>
              </a:rPr>
              <a:t>Protocol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37DC7D07-169C-5C50-388F-A5676C8C8252}"/>
              </a:ext>
            </a:extLst>
          </p:cNvPr>
          <p:cNvSpPr txBox="1"/>
          <p:nvPr/>
        </p:nvSpPr>
        <p:spPr>
          <a:xfrm>
            <a:off x="8431494" y="1724926"/>
            <a:ext cx="796636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>
                <a:solidFill>
                  <a:srgbClr val="FFFFFF"/>
                </a:solidFill>
                <a:latin typeface="Corbel"/>
              </a:rPr>
              <a:t>Directory</a:t>
            </a: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B476C3BF-78FA-49D6-E9ED-4714E4F53207}"/>
              </a:ext>
            </a:extLst>
          </p:cNvPr>
          <p:cNvSpPr txBox="1"/>
          <p:nvPr/>
        </p:nvSpPr>
        <p:spPr>
          <a:xfrm>
            <a:off x="9795721" y="1724927"/>
            <a:ext cx="944119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FFFFFF"/>
                </a:solidFill>
                <a:latin typeface="Corbel"/>
              </a:rPr>
              <a:t>File / Page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52BAA240-646A-DB2E-105D-A99FEF9B78D6}"/>
              </a:ext>
            </a:extLst>
          </p:cNvPr>
          <p:cNvSpPr txBox="1"/>
          <p:nvPr/>
        </p:nvSpPr>
        <p:spPr>
          <a:xfrm>
            <a:off x="6821463" y="1724927"/>
            <a:ext cx="111618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FFFFFF"/>
                </a:solidFill>
                <a:latin typeface="Corbel"/>
              </a:rPr>
              <a:t>Domain Name</a:t>
            </a: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6FD6577B-B80B-E5E7-B926-A7CF02C7893E}"/>
              </a:ext>
            </a:extLst>
          </p:cNvPr>
          <p:cNvSpPr txBox="1"/>
          <p:nvPr/>
        </p:nvSpPr>
        <p:spPr>
          <a:xfrm>
            <a:off x="9586785" y="2757313"/>
            <a:ext cx="796636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>
                <a:solidFill>
                  <a:srgbClr val="FFFFFF"/>
                </a:solidFill>
                <a:latin typeface="Corbel"/>
              </a:rPr>
              <a:t>Path</a:t>
            </a: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61AF6A0B-48E5-4DFA-F288-14BD6F7BE691}"/>
              </a:ext>
            </a:extLst>
          </p:cNvPr>
          <p:cNvSpPr txBox="1"/>
          <p:nvPr/>
        </p:nvSpPr>
        <p:spPr>
          <a:xfrm>
            <a:off x="6465044" y="2757313"/>
            <a:ext cx="944119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FFFFFF"/>
                </a:solidFill>
                <a:latin typeface="Corbel"/>
              </a:rPr>
              <a:t>Host Name</a:t>
            </a:r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id="{F007CA30-9A37-52FA-79B4-EB681CAE7BFC}"/>
              </a:ext>
            </a:extLst>
          </p:cNvPr>
          <p:cNvSpPr txBox="1"/>
          <p:nvPr/>
        </p:nvSpPr>
        <p:spPr>
          <a:xfrm>
            <a:off x="458616" y="2651395"/>
            <a:ext cx="8832272" cy="369947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Length of the URL and its sub-components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Quantity of special characters and their ratios in different parts of the URL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IP address as domain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Redirections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Suspicious keywords within sub-components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HTTPS as the protocol or a part of another section of the URL</a:t>
            </a:r>
          </a:p>
        </p:txBody>
      </p:sp>
    </p:spTree>
    <p:extLst>
      <p:ext uri="{BB962C8B-B14F-4D97-AF65-F5344CB8AC3E}">
        <p14:creationId xmlns:p14="http://schemas.microsoft.com/office/powerpoint/2010/main" val="3958599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endParaRPr lang="en-US"/>
          </a:p>
          <a:p>
            <a:r>
              <a:rPr lang="en-US">
                <a:ea typeface="+mj-lt"/>
                <a:cs typeface="+mj-lt"/>
              </a:rPr>
              <a:t>     </a:t>
            </a:r>
            <a:endParaRPr lang="en-US"/>
          </a:p>
          <a:p>
            <a:r>
              <a:rPr lang="en-US">
                <a:ea typeface="+mj-lt"/>
                <a:cs typeface="+mj-lt"/>
              </a:rPr>
              <a:t>Phishing Detection and Prevention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itle 26">
            <a:extLst>
              <a:ext uri="{FF2B5EF4-FFF2-40B4-BE49-F238E27FC236}">
                <a16:creationId xmlns:a16="http://schemas.microsoft.com/office/drawing/2014/main" id="{9A8D57B5-C5FB-F0CD-4808-59E23A825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0277" y="1448810"/>
            <a:ext cx="4948270" cy="538038"/>
          </a:xfrm>
        </p:spPr>
        <p:txBody>
          <a:bodyPr lIns="91440" tIns="45720" rIns="91440" bIns="45720" anchor="t"/>
          <a:lstStyle/>
          <a:p>
            <a:r>
              <a:rPr lang="en-US"/>
              <a:t>Domain Featurization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71B729E-2380-39A2-29FC-29AFC0C1EC9A}"/>
              </a:ext>
            </a:extLst>
          </p:cNvPr>
          <p:cNvSpPr>
            <a:spLocks noGrp="1"/>
          </p:cNvSpPr>
          <p:nvPr/>
        </p:nvSpPr>
        <p:spPr>
          <a:xfrm>
            <a:off x="1075601" y="2374899"/>
            <a:ext cx="4608513" cy="4216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Clr>
                <a:srgbClr val="8D1515"/>
              </a:buClr>
            </a:pPr>
            <a:r>
              <a:rPr lang="en-US">
                <a:solidFill>
                  <a:schemeClr val="bg1"/>
                </a:solidFill>
                <a:latin typeface="Corbel"/>
              </a:rPr>
              <a:t>Indexed by Google</a:t>
            </a:r>
          </a:p>
          <a:p>
            <a:pPr>
              <a:lnSpc>
                <a:spcPct val="200000"/>
              </a:lnSpc>
              <a:buClr>
                <a:srgbClr val="8D1515"/>
              </a:buClr>
            </a:pPr>
            <a:r>
              <a:rPr lang="en-US">
                <a:solidFill>
                  <a:schemeClr val="bg1"/>
                </a:solidFill>
                <a:latin typeface="Corbel"/>
              </a:rPr>
              <a:t>Time response</a:t>
            </a:r>
          </a:p>
          <a:p>
            <a:pPr>
              <a:lnSpc>
                <a:spcPct val="200000"/>
              </a:lnSpc>
              <a:buClr>
                <a:srgbClr val="8D1515"/>
              </a:buClr>
            </a:pPr>
            <a:r>
              <a:rPr lang="en-US">
                <a:solidFill>
                  <a:schemeClr val="bg1"/>
                </a:solidFill>
                <a:latin typeface="Corbel"/>
              </a:rPr>
              <a:t>TLS/SSL Certification</a:t>
            </a:r>
          </a:p>
          <a:p>
            <a:pPr>
              <a:lnSpc>
                <a:spcPct val="200000"/>
              </a:lnSpc>
              <a:buClr>
                <a:srgbClr val="8D1515"/>
              </a:buClr>
            </a:pPr>
            <a:r>
              <a:rPr lang="en-US">
                <a:solidFill>
                  <a:schemeClr val="bg1"/>
                </a:solidFill>
                <a:latin typeface="Corbel"/>
              </a:rPr>
              <a:t>Page Rank (</a:t>
            </a:r>
            <a:r>
              <a:rPr lang="en-US" err="1">
                <a:solidFill>
                  <a:schemeClr val="bg1"/>
                </a:solidFill>
                <a:latin typeface="Corbel"/>
              </a:rPr>
              <a:t>Tranco</a:t>
            </a:r>
            <a:r>
              <a:rPr lang="en-US">
                <a:solidFill>
                  <a:schemeClr val="bg1"/>
                </a:solidFill>
                <a:latin typeface="Corbel"/>
              </a:rPr>
              <a:t>)</a:t>
            </a:r>
          </a:p>
          <a:p>
            <a:pPr>
              <a:buClr>
                <a:srgbClr val="8D1515"/>
              </a:buClr>
            </a:pPr>
            <a:endParaRPr lang="en-US">
              <a:solidFill>
                <a:schemeClr val="bg1"/>
              </a:solidFill>
              <a:latin typeface="Corbe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B2BC4-CE2B-80A6-19B0-2426237ADE27}"/>
              </a:ext>
            </a:extLst>
          </p:cNvPr>
          <p:cNvSpPr txBox="1">
            <a:spLocks/>
          </p:cNvSpPr>
          <p:nvPr/>
        </p:nvSpPr>
        <p:spPr>
          <a:xfrm>
            <a:off x="5810392" y="2199408"/>
            <a:ext cx="4900613" cy="4279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Clr>
                <a:srgbClr val="8D1515"/>
              </a:buClr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orbel"/>
              </a:rPr>
              <a:t>DNS Record</a:t>
            </a:r>
          </a:p>
          <a:p>
            <a:pPr marL="285750" indent="-285750">
              <a:lnSpc>
                <a:spcPct val="200000"/>
              </a:lnSpc>
              <a:buClr>
                <a:srgbClr val="8D1515"/>
              </a:buClr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orbel"/>
              </a:rPr>
              <a:t>Domain Age</a:t>
            </a:r>
          </a:p>
          <a:p>
            <a:pPr marL="285750" indent="-285750">
              <a:lnSpc>
                <a:spcPct val="200000"/>
              </a:lnSpc>
              <a:buClr>
                <a:srgbClr val="8D1515"/>
              </a:buClr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orbel"/>
              </a:rPr>
              <a:t>Quantity of Resolved IPs</a:t>
            </a:r>
          </a:p>
          <a:p>
            <a:pPr marL="285750" indent="-285750">
              <a:lnSpc>
                <a:spcPct val="200000"/>
              </a:lnSpc>
              <a:buClr>
                <a:srgbClr val="8D1515"/>
              </a:buClr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orbel"/>
              </a:rPr>
              <a:t>Quantity of servers</a:t>
            </a:r>
          </a:p>
          <a:p>
            <a:pPr marL="742950" lvl="1" indent="-285750">
              <a:lnSpc>
                <a:spcPct val="110000"/>
              </a:lnSpc>
              <a:buClr>
                <a:srgbClr val="8D1515"/>
              </a:buClr>
              <a:buFont typeface="Courier New"/>
              <a:buChar char="o"/>
            </a:pPr>
            <a:r>
              <a:rPr lang="en-US" sz="2400">
                <a:solidFill>
                  <a:schemeClr val="bg1"/>
                </a:solidFill>
                <a:latin typeface="Corbel"/>
              </a:rPr>
              <a:t>MX servers</a:t>
            </a:r>
          </a:p>
          <a:p>
            <a:pPr marL="742950" lvl="1" indent="-285750">
              <a:lnSpc>
                <a:spcPct val="110000"/>
              </a:lnSpc>
              <a:buClr>
                <a:srgbClr val="8D1515"/>
              </a:buClr>
              <a:buFont typeface="Courier New"/>
              <a:buChar char="o"/>
            </a:pPr>
            <a:r>
              <a:rPr lang="en-US" sz="2400">
                <a:solidFill>
                  <a:schemeClr val="bg1"/>
                </a:solidFill>
                <a:latin typeface="Corbel"/>
              </a:rPr>
              <a:t>Name servers</a:t>
            </a:r>
          </a:p>
        </p:txBody>
      </p:sp>
    </p:spTree>
    <p:extLst>
      <p:ext uri="{BB962C8B-B14F-4D97-AF65-F5344CB8AC3E}">
        <p14:creationId xmlns:p14="http://schemas.microsoft.com/office/powerpoint/2010/main" val="3707929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F4BDA-D115-42DC-5FB2-7E45760AD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55" y="1712689"/>
            <a:ext cx="7323836" cy="743753"/>
          </a:xfrm>
        </p:spPr>
        <p:txBody>
          <a:bodyPr lIns="91440" tIns="45720" rIns="91440" bIns="45720" anchor="t"/>
          <a:lstStyle/>
          <a:p>
            <a:r>
              <a:rPr lang="en-US"/>
              <a:t>Room for improvement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9E7B0-AF16-AB8A-1BD0-999F375B9CB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57448" y="2320256"/>
            <a:ext cx="5814296" cy="274650"/>
          </a:xfrm>
        </p:spPr>
        <p:txBody>
          <a:bodyPr lIns="91440" tIns="45720" rIns="91440" bIns="45720" anchor="t"/>
          <a:lstStyle/>
          <a:p>
            <a:r>
              <a:rPr lang="en-US"/>
              <a:t>HTML/JAVASCRIPT ELEMENTS from </a:t>
            </a:r>
            <a:r>
              <a:rPr lang="en-US" err="1"/>
              <a:t>url</a:t>
            </a:r>
            <a:r>
              <a:rPr lang="en-US"/>
              <a:t> pages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25CA6A-F72B-BBFD-50EA-3C0E93926E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7448" y="3034897"/>
            <a:ext cx="9915242" cy="3479584"/>
          </a:xfrm>
        </p:spPr>
        <p:txBody>
          <a:bodyPr lIns="91440" tIns="45720" rIns="91440" bIns="45720" anchor="t"/>
          <a:lstStyle/>
          <a:p>
            <a:pPr marL="285750" indent="-285750">
              <a:buFont typeface="Arial" panose="02070309020205020404" pitchFamily="49" charset="0"/>
              <a:buChar char="•"/>
            </a:pPr>
            <a:r>
              <a:rPr lang="en-US" sz="2000"/>
              <a:t>Existence of Favicon</a:t>
            </a:r>
          </a:p>
          <a:p>
            <a:pPr marL="285750" indent="-285750">
              <a:buFont typeface="Arial" panose="02070309020205020404" pitchFamily="49" charset="0"/>
              <a:buChar char="•"/>
            </a:pPr>
            <a:r>
              <a:rPr lang="en-US" sz="2000" err="1"/>
              <a:t>Javascript</a:t>
            </a:r>
            <a:r>
              <a:rPr lang="en-US" sz="2000"/>
              <a:t> Obfuscation</a:t>
            </a:r>
          </a:p>
          <a:p>
            <a:pPr marL="285750" indent="-285750">
              <a:buFont typeface="Arial" panose="02070309020205020404" pitchFamily="49" charset="0"/>
              <a:buChar char="•"/>
            </a:pPr>
            <a:r>
              <a:rPr lang="en-US" sz="2000"/>
              <a:t>Extraction of HTML tags from the page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en-US" sz="1800">
                <a:solidFill>
                  <a:schemeClr val="bg1"/>
                </a:solidFill>
              </a:rPr>
              <a:t>&lt;script&gt;, &lt;meta&gt;, &lt;link&gt;, &lt;a&gt;</a:t>
            </a:r>
          </a:p>
          <a:p>
            <a:pPr marL="285750" indent="-285750">
              <a:buFont typeface="Arial" panose="02070309020205020404" pitchFamily="49" charset="0"/>
              <a:buChar char="•"/>
            </a:pP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606B932-B53F-C792-1CF2-7C1373297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18274BE-1EDA-17BC-3FE8-51618FCCA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FCA02-FD9F-76ED-3692-3A4825A9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405" y="3166630"/>
            <a:ext cx="2171700" cy="400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1DC6A-3674-EEBC-336F-827BC174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673" y="3948058"/>
            <a:ext cx="5583380" cy="223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82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061" y="1786882"/>
            <a:ext cx="4989629" cy="2387771"/>
          </a:xfrm>
        </p:spPr>
        <p:txBody>
          <a:bodyPr lIns="91440" tIns="45720" rIns="91440" bIns="45720" anchor="b"/>
          <a:lstStyle/>
          <a:p>
            <a:r>
              <a:rPr lang="en-US"/>
              <a:t>Model 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r>
              <a:rPr lang="en-US">
                <a:latin typeface="Segoe UI"/>
                <a:cs typeface="Segoe UI"/>
              </a:rPr>
              <a:t>PHISHING DETECTION AND PREVENTION</a:t>
            </a:r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lIns="91440" tIns="45720" rIns="91440" bIns="45720" anchor="ctr"/>
          <a:lstStyle/>
          <a:p>
            <a:r>
              <a:rPr lang="en-US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167928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5424988" cy="579245"/>
          </a:xfrm>
        </p:spPr>
        <p:txBody>
          <a:bodyPr lIns="91440" tIns="45720" rIns="91440" bIns="45720" anchor="t"/>
          <a:lstStyle/>
          <a:p>
            <a:r>
              <a:rPr lang="en-US"/>
              <a:t>Model Development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9133" y="3317235"/>
            <a:ext cx="2806280" cy="365125"/>
          </a:xfrm>
        </p:spPr>
        <p:txBody>
          <a:bodyPr/>
          <a:lstStyle/>
          <a:p>
            <a:r>
              <a:rPr lang="en-ZA"/>
              <a:t>Research​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133" y="3665408"/>
            <a:ext cx="2806280" cy="1148945"/>
          </a:xfrm>
        </p:spPr>
        <p:txBody>
          <a:bodyPr lIns="91440" tIns="45720" rIns="91440" bIns="45720" anchor="t"/>
          <a:lstStyle/>
          <a:p>
            <a:r>
              <a:rPr lang="en-US"/>
              <a:t>Researched many potential methods to handle the phishing classification problem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879" y="3329038"/>
            <a:ext cx="2806280" cy="365125"/>
          </a:xfrm>
        </p:spPr>
        <p:txBody>
          <a:bodyPr lIns="91440" tIns="45720" rIns="91440" bIns="45720" anchor="t"/>
          <a:lstStyle/>
          <a:p>
            <a:r>
              <a:rPr lang="en-ZA"/>
              <a:t>Model Selection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47754CF-0306-43C0-AAC6-F0E44B385D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9879" y="3677211"/>
            <a:ext cx="2806280" cy="1148945"/>
          </a:xfrm>
        </p:spPr>
        <p:txBody>
          <a:bodyPr lIns="91440" tIns="45720" rIns="91440" bIns="45720" anchor="t"/>
          <a:lstStyle/>
          <a:p>
            <a:r>
              <a:rPr lang="en-US"/>
              <a:t>Numerous models pitted against each other to find best performance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18695" y="3372169"/>
            <a:ext cx="2836013" cy="365126"/>
          </a:xfrm>
        </p:spPr>
        <p:txBody>
          <a:bodyPr lIns="91440" tIns="45720" rIns="91440" bIns="45720" anchor="t"/>
          <a:lstStyle/>
          <a:p>
            <a:r>
              <a:rPr lang="en-ZA"/>
              <a:t>Final Implementation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BF20205F-2E3B-455D-AD51-19DBA042B6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22877" y="3693680"/>
            <a:ext cx="2692240" cy="1148945"/>
          </a:xfrm>
        </p:spPr>
        <p:txBody>
          <a:bodyPr lIns="91440" tIns="45720" rIns="91440" bIns="45720" anchor="t"/>
          <a:lstStyle/>
          <a:p>
            <a:r>
              <a:rPr lang="en-US"/>
              <a:t>Implement &amp; combine everything together to construct model ensuring reliable and efficient 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latin typeface="Segoe UI"/>
                <a:cs typeface="Segoe UI"/>
              </a:rPr>
              <a:t>PHISHING DETECTION AND PREVENTION</a:t>
            </a:r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4A9E0-B9B8-477E-BAB2-C435AE05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006867" y="2713709"/>
            <a:ext cx="725143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9435" y="2197737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EB2FC54-BDCC-433E-9F5F-4479FEC4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2700" y="2371002"/>
            <a:ext cx="599148" cy="59914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F42323A-F1D2-482E-AE8B-36FC42FC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0179" y="2226492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D56C48C-948A-41FB-A293-F6907B59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95246" y="2215252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1">
            <a:extLst>
              <a:ext uri="{FF2B5EF4-FFF2-40B4-BE49-F238E27FC236}">
                <a16:creationId xmlns:a16="http://schemas.microsoft.com/office/drawing/2014/main" id="{A59617D4-68E6-36AC-3327-64A4885CDF95}"/>
              </a:ext>
            </a:extLst>
          </p:cNvPr>
          <p:cNvSpPr txBox="1">
            <a:spLocks/>
          </p:cNvSpPr>
          <p:nvPr/>
        </p:nvSpPr>
        <p:spPr>
          <a:xfrm>
            <a:off x="5328279" y="3241873"/>
            <a:ext cx="2806280" cy="3651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/>
              <a:t>Featurization &amp; Analysis</a:t>
            </a:r>
          </a:p>
        </p:txBody>
      </p:sp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82E019BB-D062-37B8-47A2-09FAA09524AB}"/>
              </a:ext>
            </a:extLst>
          </p:cNvPr>
          <p:cNvSpPr txBox="1">
            <a:spLocks/>
          </p:cNvSpPr>
          <p:nvPr/>
        </p:nvSpPr>
        <p:spPr>
          <a:xfrm>
            <a:off x="5478674" y="3690189"/>
            <a:ext cx="2806280" cy="114894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Features chosen and analyzed for maximum impact and coverage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E54F0D-479D-C01C-2D75-2946BC874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952" y="224086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Branching diagram outline">
            <a:extLst>
              <a:ext uri="{FF2B5EF4-FFF2-40B4-BE49-F238E27FC236}">
                <a16:creationId xmlns:a16="http://schemas.microsoft.com/office/drawing/2014/main" id="{89ACC65C-EC39-6398-8E5E-A4CD9B89F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9486" y="2300037"/>
            <a:ext cx="914400" cy="914400"/>
          </a:xfrm>
          <a:prstGeom prst="rect">
            <a:avLst/>
          </a:prstGeom>
        </p:spPr>
      </p:pic>
      <p:pic>
        <p:nvPicPr>
          <p:cNvPr id="20" name="Graphic 19" descr="Architecture outline">
            <a:extLst>
              <a:ext uri="{FF2B5EF4-FFF2-40B4-BE49-F238E27FC236}">
                <a16:creationId xmlns:a16="http://schemas.microsoft.com/office/drawing/2014/main" id="{2084CD02-A70F-BEBC-14BB-D847DE56E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5192" y="2327956"/>
            <a:ext cx="756249" cy="756248"/>
          </a:xfrm>
          <a:prstGeom prst="rect">
            <a:avLst/>
          </a:prstGeom>
        </p:spPr>
      </p:pic>
      <p:pic>
        <p:nvPicPr>
          <p:cNvPr id="21" name="Graphic 20" descr="Statistics outline">
            <a:extLst>
              <a:ext uri="{FF2B5EF4-FFF2-40B4-BE49-F238E27FC236}">
                <a16:creationId xmlns:a16="http://schemas.microsoft.com/office/drawing/2014/main" id="{C9E36247-B3B1-39B3-51CE-31844362D3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48967" y="2367950"/>
            <a:ext cx="770626" cy="66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23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chine learning types with algorithms.">
            <a:extLst>
              <a:ext uri="{FF2B5EF4-FFF2-40B4-BE49-F238E27FC236}">
                <a16:creationId xmlns:a16="http://schemas.microsoft.com/office/drawing/2014/main" id="{61053FD0-BB59-5E7B-4CB4-1F339F9DA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89" y="1876639"/>
            <a:ext cx="4608094" cy="456856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r>
              <a:rPr lang="en-US">
                <a:latin typeface="Segoe UI"/>
                <a:cs typeface="Segoe UI"/>
              </a:rPr>
              <a:t>PHISHING DETECTION AND PREVENTION</a:t>
            </a:r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032D28FA-AFBE-74F3-C378-60EE5F42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695" y="1296710"/>
            <a:ext cx="4719884" cy="580030"/>
          </a:xfrm>
        </p:spPr>
        <p:txBody>
          <a:bodyPr lIns="91440" tIns="45720" rIns="91440" bIns="45720" anchor="t"/>
          <a:lstStyle/>
          <a:p>
            <a:r>
              <a:rPr lang="en-US">
                <a:latin typeface="Arial"/>
                <a:cs typeface="Arial"/>
              </a:rPr>
              <a:t>Research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BA6FAC-573F-4053-82D4-4018645D59C7}"/>
              </a:ext>
            </a:extLst>
          </p:cNvPr>
          <p:cNvSpPr txBox="1"/>
          <p:nvPr/>
        </p:nvSpPr>
        <p:spPr>
          <a:xfrm>
            <a:off x="6096001" y="1873482"/>
            <a:ext cx="4026210" cy="46320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00">
                <a:solidFill>
                  <a:schemeClr val="accent6"/>
                </a:solidFill>
                <a:latin typeface="Arial"/>
                <a:cs typeface="Arial"/>
              </a:rPr>
              <a:t>Languages and Packages: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</a:rPr>
              <a:t>Many languages and Packages to choose from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Daytona Pro Light"/>
                <a:cs typeface="Arial"/>
              </a:rPr>
              <a:t>Python using scikit-learn as main foundation found to be most suitable</a:t>
            </a:r>
          </a:p>
          <a:p>
            <a:r>
              <a:rPr lang="en-US" sz="1700">
                <a:solidFill>
                  <a:schemeClr val="accent6"/>
                </a:solidFill>
                <a:latin typeface="Arial"/>
                <a:cs typeface="Arial"/>
              </a:rPr>
              <a:t>Feature Types:</a:t>
            </a:r>
            <a:endParaRPr lang="en-US">
              <a:solidFill>
                <a:schemeClr val="accent6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Daytona Pro Light"/>
                <a:cs typeface="Arial"/>
              </a:rPr>
              <a:t>Various possible types such as text-based, URL-based, HTML-Based, signature-based, etc.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Daytona Pro Light"/>
                <a:cs typeface="Arial"/>
              </a:rPr>
              <a:t>Chose URL-based with some signature-based mixed in</a:t>
            </a:r>
          </a:p>
          <a:p>
            <a:pPr>
              <a:buFont typeface="Arial"/>
            </a:pPr>
            <a:r>
              <a:rPr lang="en-US" sz="1700">
                <a:solidFill>
                  <a:schemeClr val="accent6"/>
                </a:solidFill>
                <a:latin typeface="Arial"/>
                <a:cs typeface="Arial"/>
              </a:rPr>
              <a:t>Classification Methods:</a:t>
            </a:r>
            <a:r>
              <a:rPr lang="en-US" sz="1700">
                <a:solidFill>
                  <a:schemeClr val="bg1"/>
                </a:solidFill>
                <a:latin typeface="Arial"/>
                <a:cs typeface="Arial"/>
              </a:rPr>
              <a:t> </a:t>
            </a:r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Daytona Pro Light"/>
                <a:cs typeface="Arial"/>
              </a:rPr>
              <a:t>Numerous methods such as supervised, unsupervised, etc.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Daytona Pro Light"/>
                <a:cs typeface="Arial"/>
              </a:rPr>
              <a:t>A</a:t>
            </a:r>
            <a:r>
              <a:rPr lang="en-US" sz="1400">
                <a:solidFill>
                  <a:schemeClr val="accent6"/>
                </a:solidFill>
                <a:latin typeface="Daytona Pro Light"/>
                <a:cs typeface="Arial"/>
              </a:rPr>
              <a:t> </a:t>
            </a:r>
            <a:r>
              <a:rPr lang="en-US" sz="1400">
                <a:solidFill>
                  <a:schemeClr val="bg1"/>
                </a:solidFill>
                <a:latin typeface="Daytona Pro Light"/>
                <a:cs typeface="Arial"/>
              </a:rPr>
              <a:t>Supervised method chosen to compliment URL-based features</a:t>
            </a:r>
          </a:p>
          <a:p>
            <a:r>
              <a:rPr lang="en-US" sz="1700">
                <a:solidFill>
                  <a:schemeClr val="accent6"/>
                </a:solidFill>
                <a:latin typeface="Arial"/>
                <a:cs typeface="Arial"/>
              </a:rPr>
              <a:t>Phishing Indicators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Daytona Pro Light"/>
                <a:cs typeface="Arial"/>
              </a:rPr>
              <a:t>Many types of attacks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Daytona Pro Light"/>
                <a:cs typeface="Arial"/>
              </a:rPr>
              <a:t>What signals a possible URL-based attack?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Daytona Pro Light"/>
                <a:cs typeface="Arial"/>
              </a:rPr>
              <a:t>Common metrics like checking google page rank or URL shortening services</a:t>
            </a:r>
          </a:p>
          <a:p>
            <a:endParaRPr lang="en-US" sz="1700">
              <a:solidFill>
                <a:schemeClr val="accent6"/>
              </a:solidFill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BB14C-C696-DECE-3AEB-C6E4BB1B88A0}"/>
              </a:ext>
            </a:extLst>
          </p:cNvPr>
          <p:cNvSpPr txBox="1"/>
          <p:nvPr/>
        </p:nvSpPr>
        <p:spPr>
          <a:xfrm>
            <a:off x="1658466" y="6397716"/>
            <a:ext cx="2969611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Fig 1.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The four main types of machine learning and their most common algorithms.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170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8F5D34E-F679-45F4-BFC9-B9B401E5F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9" y="527542"/>
            <a:ext cx="6922876" cy="687834"/>
          </a:xfrm>
        </p:spPr>
        <p:txBody>
          <a:bodyPr lIns="91440" tIns="45720" rIns="91440" bIns="45720" anchor="t"/>
          <a:lstStyle/>
          <a:p>
            <a:r>
              <a:rPr lang="en-US"/>
              <a:t>Model Selection</a:t>
            </a:r>
          </a:p>
        </p:txBody>
      </p:sp>
      <p:graphicFrame>
        <p:nvGraphicFramePr>
          <p:cNvPr id="40" name="Content Placeholder 39">
            <a:extLst>
              <a:ext uri="{FF2B5EF4-FFF2-40B4-BE49-F238E27FC236}">
                <a16:creationId xmlns:a16="http://schemas.microsoft.com/office/drawing/2014/main" id="{C4173BE0-AA34-4982-97CE-4DE4B553BD2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51037358"/>
              </p:ext>
            </p:extLst>
          </p:nvPr>
        </p:nvGraphicFramePr>
        <p:xfrm>
          <a:off x="693738" y="1128713"/>
          <a:ext cx="7655578" cy="4912271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752598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513973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972552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012654">
                  <a:extLst>
                    <a:ext uri="{9D8B030D-6E8A-4147-A177-3AD203B41FA5}">
                      <a16:colId xmlns:a16="http://schemas.microsoft.com/office/drawing/2014/main" val="1320403723"/>
                    </a:ext>
                  </a:extLst>
                </a:gridCol>
                <a:gridCol w="1153023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250778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648147">
                <a:tc>
                  <a:txBody>
                    <a:bodyPr/>
                    <a:lstStyle/>
                    <a:p>
                      <a:pPr algn="r"/>
                      <a:endParaRPr lang="en-US" sz="2000" cap="all" spc="400" baseline="0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cap="all" spc="200" baseline="0">
                          <a:solidFill>
                            <a:schemeClr val="accent6"/>
                          </a:solidFill>
                          <a:latin typeface="+mj-lt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cap="all" spc="200" baseline="0">
                          <a:solidFill>
                            <a:schemeClr val="accent6"/>
                          </a:solidFill>
                          <a:latin typeface="+mj-lt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600" b="0" cap="all" spc="200" baseline="0">
                          <a:solidFill>
                            <a:schemeClr val="accent6"/>
                          </a:solidFill>
                          <a:latin typeface="+mj-lt"/>
                        </a:rPr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cap="all" spc="200" baseline="0">
                          <a:solidFill>
                            <a:schemeClr val="accent6"/>
                          </a:solidFill>
                          <a:latin typeface="+mj-lt"/>
                        </a:rPr>
                        <a:t>Test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cap="all" spc="400" baseline="0">
                          <a:solidFill>
                            <a:schemeClr val="accent6"/>
                          </a:solidFill>
                          <a:latin typeface="+mj-lt"/>
                        </a:rPr>
                        <a:t>Train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51169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</a:rPr>
                        <a:t>Random Forest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0 | 0.97</a:t>
                      </a:r>
                    </a:p>
                    <a:p>
                      <a:pPr lvl="0" algn="r">
                        <a:buNone/>
                      </a:pPr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1 | 0.94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0 | 0.97</a:t>
                      </a:r>
                    </a:p>
                    <a:p>
                      <a:pPr lvl="0" algn="r">
                        <a:buNone/>
                      </a:pPr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1 | 0.95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</a:rPr>
                        <a:t>0 | 0.97</a:t>
                      </a:r>
                    </a:p>
                    <a:p>
                      <a:pPr lvl="0" algn="r">
                        <a:buNone/>
                      </a:pPr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</a:rPr>
                        <a:t>1 | 0.94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</a:rPr>
                        <a:t>0.961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​0.999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51169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Light GBM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0 | 0.97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1 | 0.94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0 | 0.97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1 | 0.95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0 | 0.97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1 | 0.94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</a:rPr>
                        <a:t>0.960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​0.977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51169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Logistic Regression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0 | 0.95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1 | 0.87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0 | 0.93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1 | 0.91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0 | 0.94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1 | 0.89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0.922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​0.924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51169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</a:rPr>
                        <a:t>Decision Tree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0 | 0.95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1 | 0.92</a:t>
                      </a:r>
                      <a:endParaRPr lang="en-US" sz="1200" b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0 | 0.96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1 | 0.91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0 | 0.96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1 | 0.92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</a:rPr>
                        <a:t>0.944​</a:t>
                      </a:r>
                      <a:endParaRPr lang="en-US" sz="12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​1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  <a:tr h="51169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</a:rPr>
                        <a:t>Naïve Bayes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0 | 0.92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1 | 0.80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0 | 0.89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1 | 0.86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0 | 0.91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1 | 0.83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</a:rPr>
                        <a:t>0.879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​0.879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575269"/>
                  </a:ext>
                </a:extLst>
              </a:tr>
              <a:tr h="68225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</a:rPr>
                        <a:t>Support Vector Machine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0 | 0.70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1 | 0.81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0 | 0.98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1 | 0.20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0 | 0.81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1 | 0.31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​0.707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​0.707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867358"/>
                  </a:ext>
                </a:extLst>
              </a:tr>
              <a:tr h="511695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</a:rPr>
                        <a:t>Multilayer Perceptron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0 | 0.83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1 | 0.95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0 | 0.98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1 | 0.63</a:t>
                      </a:r>
                      <a:endParaRPr lang="en-US" sz="1200" b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0 | 0.90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  <a:p>
                      <a:pPr lvl="0" algn="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Segoe UI"/>
                        </a:rPr>
                        <a:t>1 | 0.75</a:t>
                      </a:r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</a:rPr>
                        <a:t>0.859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​0.862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114081"/>
                  </a:ext>
                </a:extLst>
              </a:tr>
              <a:tr h="51169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cap="all" spc="200" baseline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BEST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Random Forest</a:t>
                      </a:r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​</a:t>
                      </a:r>
                      <a:endParaRPr lang="en-US" sz="1200" b="0" i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Random Forest 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Decision Tree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074008"/>
                  </a:ext>
                </a:extLst>
              </a:tr>
            </a:tbl>
          </a:graphicData>
        </a:graphic>
      </p:graphicFrame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EB3167CB-A6C4-4DEF-86D2-0EE698CF0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latin typeface="Segoe UI"/>
                <a:cs typeface="Segoe UI"/>
              </a:rPr>
              <a:t>PHISHING DETECTION AND PREVENTION</a:t>
            </a:r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endParaRPr lang="en-US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05E33BA-D532-4BFC-985F-6257C8C95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4303E0-67DC-0FFC-B463-447A43D5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388" y="3630278"/>
            <a:ext cx="2962275" cy="2124075"/>
          </a:xfrm>
          <a:prstGeom prst="rect">
            <a:avLst/>
          </a:prstGeom>
        </p:spPr>
      </p:pic>
      <p:pic>
        <p:nvPicPr>
          <p:cNvPr id="3" name="Picture 2" descr="A graph of a positive label&#10;&#10;Description automatically generated">
            <a:extLst>
              <a:ext uri="{FF2B5EF4-FFF2-40B4-BE49-F238E27FC236}">
                <a16:creationId xmlns:a16="http://schemas.microsoft.com/office/drawing/2014/main" id="{C78F98AD-5638-B3C3-C581-7262C8DD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97" y="866022"/>
            <a:ext cx="2975311" cy="2388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B9B852-8D0E-7A67-70C1-A77727A24699}"/>
              </a:ext>
            </a:extLst>
          </p:cNvPr>
          <p:cNvSpPr txBox="1"/>
          <p:nvPr/>
        </p:nvSpPr>
        <p:spPr>
          <a:xfrm>
            <a:off x="8625185" y="5758569"/>
            <a:ext cx="2969611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Fig 3. Random Forest 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ED0AA1-89EB-6154-6F98-B1F310061196}"/>
              </a:ext>
            </a:extLst>
          </p:cNvPr>
          <p:cNvSpPr txBox="1"/>
          <p:nvPr/>
        </p:nvSpPr>
        <p:spPr>
          <a:xfrm>
            <a:off x="8625185" y="3262016"/>
            <a:ext cx="2969611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Fig 2. Random Forest AUC/ROC Display</a:t>
            </a:r>
          </a:p>
        </p:txBody>
      </p:sp>
    </p:spTree>
    <p:extLst>
      <p:ext uri="{BB962C8B-B14F-4D97-AF65-F5344CB8AC3E}">
        <p14:creationId xmlns:p14="http://schemas.microsoft.com/office/powerpoint/2010/main" val="94956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8F5D34E-F679-45F4-BFC9-B9B401E5F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9" y="527542"/>
            <a:ext cx="6922876" cy="687834"/>
          </a:xfrm>
        </p:spPr>
        <p:txBody>
          <a:bodyPr lIns="91440" tIns="45720" rIns="91440" bIns="45720" anchor="t"/>
          <a:lstStyle/>
          <a:p>
            <a:r>
              <a:rPr lang="en-US"/>
              <a:t>Feature Analysis</a:t>
            </a:r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EB3167CB-A6C4-4DEF-86D2-0EE698CF0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latin typeface="Segoe UI"/>
                <a:cs typeface="Segoe UI"/>
              </a:rPr>
              <a:t>PHISHING DETECTION AND PREVENTION</a:t>
            </a:r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endParaRPr lang="en-US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05E33BA-D532-4BFC-985F-6257C8C95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8E4A7C33-20AE-157D-C146-50DDF5F7A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65" y="1226721"/>
            <a:ext cx="3137736" cy="490587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8C7FB7-4BE5-7B9C-F4EE-EC0CB7F69D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22" b="40705"/>
          <a:stretch/>
        </p:blipFill>
        <p:spPr>
          <a:xfrm>
            <a:off x="4082717" y="4458452"/>
            <a:ext cx="4026588" cy="169236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A4AC2B1-03D9-6979-3DB7-A372267BE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271" y="3382628"/>
            <a:ext cx="3182353" cy="27497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FCD1E-6F16-8D8D-329D-E71B782B31A4}"/>
              </a:ext>
            </a:extLst>
          </p:cNvPr>
          <p:cNvSpPr txBox="1"/>
          <p:nvPr/>
        </p:nvSpPr>
        <p:spPr>
          <a:xfrm>
            <a:off x="4080711" y="1221771"/>
            <a:ext cx="4026210" cy="34317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00">
                <a:solidFill>
                  <a:schemeClr val="accent6"/>
                </a:solidFill>
                <a:latin typeface="Arial"/>
                <a:cs typeface="Arial"/>
              </a:rPr>
              <a:t>Variance Inflation Factor (VIF):</a:t>
            </a:r>
            <a:endParaRPr lang="en-US">
              <a:solidFill>
                <a:schemeClr val="accent6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200">
                <a:solidFill>
                  <a:srgbClr val="ECECEC"/>
                </a:solidFill>
                <a:ea typeface="+mn-lt"/>
                <a:cs typeface="+mn-lt"/>
              </a:rPr>
              <a:t>Assess multicollinearity among features to ensure that each feature provides unique information to the model.</a:t>
            </a:r>
            <a:endParaRPr lang="en-US" sz="1500">
              <a:solidFill>
                <a:schemeClr val="bg1"/>
              </a:solidFill>
              <a:latin typeface="Arial"/>
            </a:endParaRPr>
          </a:p>
          <a:p>
            <a:r>
              <a:rPr lang="en-US" sz="1700">
                <a:solidFill>
                  <a:srgbClr val="0BE1FF"/>
                </a:solidFill>
                <a:latin typeface="Arial"/>
                <a:cs typeface="Arial"/>
              </a:rPr>
              <a:t>SHAP</a:t>
            </a:r>
            <a:r>
              <a:rPr lang="en-US" sz="1700">
                <a:solidFill>
                  <a:schemeClr val="accent6"/>
                </a:solidFill>
                <a:latin typeface="Arial"/>
                <a:cs typeface="Arial"/>
              </a:rPr>
              <a:t>:</a:t>
            </a:r>
            <a:r>
              <a:rPr lang="en-US" sz="1700">
                <a:solidFill>
                  <a:schemeClr val="bg1"/>
                </a:solidFill>
                <a:latin typeface="Arial"/>
                <a:cs typeface="Arial"/>
              </a:rPr>
              <a:t> </a:t>
            </a:r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200">
                <a:solidFill>
                  <a:srgbClr val="ECECEC"/>
                </a:solidFill>
                <a:ea typeface="+mn-lt"/>
                <a:cs typeface="+mn-lt"/>
              </a:rPr>
              <a:t>values to understand each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feature's contribution</a:t>
            </a:r>
            <a:r>
              <a:rPr lang="en-US" sz="1200">
                <a:solidFill>
                  <a:srgbClr val="ECECEC"/>
                </a:solidFill>
                <a:ea typeface="+mn-lt"/>
                <a:cs typeface="+mn-lt"/>
              </a:rPr>
              <a:t> to the model's predictions and their impact on classification outcomes.</a:t>
            </a:r>
          </a:p>
          <a:p>
            <a:r>
              <a:rPr lang="en-US" sz="1700">
                <a:solidFill>
                  <a:srgbClr val="0BE1FF"/>
                </a:solidFill>
                <a:latin typeface="Arial"/>
                <a:cs typeface="Arial"/>
              </a:rPr>
              <a:t>Permutation Importance</a:t>
            </a:r>
            <a:r>
              <a:rPr lang="en-US" sz="1700">
                <a:solidFill>
                  <a:schemeClr val="accent6"/>
                </a:solidFill>
                <a:latin typeface="Arial"/>
                <a:cs typeface="Arial"/>
              </a:rPr>
              <a:t>:</a:t>
            </a:r>
            <a:r>
              <a:rPr lang="en-US" sz="1700">
                <a:solidFill>
                  <a:schemeClr val="bg1"/>
                </a:solidFill>
                <a:latin typeface="Arial"/>
                <a:cs typeface="Arial"/>
              </a:rPr>
              <a:t> 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>
                <a:solidFill>
                  <a:srgbClr val="ECECEC"/>
                </a:solidFill>
                <a:ea typeface="+mn-lt"/>
                <a:cs typeface="+mn-lt"/>
              </a:rPr>
              <a:t>Measure the importance of each feature by observing the change in model performance when the feature's values are randomly permuted.</a:t>
            </a:r>
          </a:p>
          <a:p>
            <a:r>
              <a:rPr lang="en-US" sz="1700">
                <a:solidFill>
                  <a:schemeClr val="accent6"/>
                </a:solidFill>
                <a:latin typeface="Arial"/>
                <a:cs typeface="Arial"/>
              </a:rPr>
              <a:t>LIME</a:t>
            </a:r>
          </a:p>
          <a:p>
            <a:pPr marL="285750" indent="-285750">
              <a:buFont typeface="Arial"/>
              <a:buChar char="•"/>
            </a:pPr>
            <a:r>
              <a:rPr lang="en-US" sz="1200">
                <a:solidFill>
                  <a:srgbClr val="ECECEC"/>
                </a:solidFill>
                <a:ea typeface="+mn-lt"/>
                <a:cs typeface="+mn-lt"/>
              </a:rPr>
              <a:t>provide interpretable insights into the model's predictions for specific instances by approximating the model with a simpler, interpretable model.</a:t>
            </a:r>
          </a:p>
          <a:p>
            <a:endParaRPr lang="en-US" sz="1700">
              <a:solidFill>
                <a:srgbClr val="0BE1FF"/>
              </a:solidFill>
              <a:latin typeface="Arial"/>
              <a:cs typeface="Arial"/>
            </a:endParaRPr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BC874F23-95FA-5424-6C0C-8D47E7DC7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010" y="1288883"/>
            <a:ext cx="3190875" cy="21446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91AEBB-78BB-6E7D-353D-D1D275EF9D83}"/>
              </a:ext>
            </a:extLst>
          </p:cNvPr>
          <p:cNvSpPr txBox="1"/>
          <p:nvPr/>
        </p:nvSpPr>
        <p:spPr>
          <a:xfrm>
            <a:off x="8745501" y="1006095"/>
            <a:ext cx="266882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Fig 7. LIME Feature Insights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1D695B-EAE4-9085-793C-9072C0606100}"/>
              </a:ext>
            </a:extLst>
          </p:cNvPr>
          <p:cNvSpPr txBox="1"/>
          <p:nvPr/>
        </p:nvSpPr>
        <p:spPr>
          <a:xfrm>
            <a:off x="9168611" y="6141574"/>
            <a:ext cx="1816586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Fig 6. VIF Inflation Factor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FEEF7E-C4EA-9BBE-AF1C-40E912353CF6}"/>
              </a:ext>
            </a:extLst>
          </p:cNvPr>
          <p:cNvSpPr txBox="1"/>
          <p:nvPr/>
        </p:nvSpPr>
        <p:spPr>
          <a:xfrm>
            <a:off x="5049801" y="6143579"/>
            <a:ext cx="2087296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Fig 5. Permutation Importance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9F7D60-6E23-3986-9C96-3E8E39835AF3}"/>
              </a:ext>
            </a:extLst>
          </p:cNvPr>
          <p:cNvSpPr txBox="1"/>
          <p:nvPr/>
        </p:nvSpPr>
        <p:spPr>
          <a:xfrm>
            <a:off x="1221754" y="6145584"/>
            <a:ext cx="2087296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Fig 4. SHAP Summary Graph</a:t>
            </a:r>
          </a:p>
        </p:txBody>
      </p:sp>
    </p:spTree>
    <p:extLst>
      <p:ext uri="{BB962C8B-B14F-4D97-AF65-F5344CB8AC3E}">
        <p14:creationId xmlns:p14="http://schemas.microsoft.com/office/powerpoint/2010/main" val="456696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endParaRPr lang="en-US"/>
          </a:p>
          <a:p>
            <a:r>
              <a:rPr lang="en-US">
                <a:ea typeface="+mj-lt"/>
                <a:cs typeface="+mj-lt"/>
              </a:rPr>
              <a:t>     </a:t>
            </a:r>
            <a:endParaRPr lang="en-US"/>
          </a:p>
          <a:p>
            <a:r>
              <a:rPr lang="en-US">
                <a:ea typeface="+mj-lt"/>
                <a:cs typeface="+mj-lt"/>
              </a:rPr>
              <a:t>Phishing Detection and Prevention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FC6F8-0BCD-47E9-9C64-690771D9C14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itle 26">
            <a:extLst>
              <a:ext uri="{FF2B5EF4-FFF2-40B4-BE49-F238E27FC236}">
                <a16:creationId xmlns:a16="http://schemas.microsoft.com/office/drawing/2014/main" id="{9A8D57B5-C5FB-F0CD-4808-59E23A825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97" y="1596531"/>
            <a:ext cx="11412570" cy="538038"/>
          </a:xfrm>
        </p:spPr>
        <p:txBody>
          <a:bodyPr lIns="91440" tIns="45720" rIns="91440" bIns="45720" anchor="t"/>
          <a:lstStyle/>
          <a:p>
            <a:r>
              <a:rPr lang="en-US">
                <a:ea typeface="+mj-lt"/>
                <a:cs typeface="+mj-lt"/>
              </a:rPr>
              <a:t>Final Implementation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F6BE2-B774-281B-1ABB-79C23AA6F0E5}"/>
              </a:ext>
            </a:extLst>
          </p:cNvPr>
          <p:cNvSpPr txBox="1"/>
          <p:nvPr/>
        </p:nvSpPr>
        <p:spPr>
          <a:xfrm>
            <a:off x="1368562" y="2135908"/>
            <a:ext cx="8970818" cy="5493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sz="2200" cap="all">
                <a:solidFill>
                  <a:srgbClr val="FFFFFF"/>
                </a:solidFill>
                <a:latin typeface="Corbel"/>
              </a:rPr>
              <a:t>IMPLEMENTED USING PYTHON, INCLUDING LIBRARIES AND PACKAGES SUCH AS SCIKIT-LEARN, PANDAS, ETC.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sz="2200" cap="all">
                <a:solidFill>
                  <a:srgbClr val="FFFFFF"/>
                </a:solidFill>
                <a:latin typeface="Corbel"/>
              </a:rPr>
              <a:t>900+ lines of code with feature implementation</a:t>
            </a:r>
            <a:endParaRPr lang="en-US"/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sz="2200" cap="all">
                <a:solidFill>
                  <a:srgbClr val="FFFFFF"/>
                </a:solidFill>
                <a:latin typeface="Corbel"/>
              </a:rPr>
              <a:t>Trained on final processed quality dataset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sz="2200" cap="all">
                <a:solidFill>
                  <a:srgbClr val="FFFFFF"/>
                </a:solidFill>
                <a:latin typeface="Corbel"/>
              </a:rPr>
              <a:t>115 Features, 1 target 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sz="2200" cap="all">
                <a:solidFill>
                  <a:srgbClr val="FFFFFF"/>
                </a:solidFill>
                <a:latin typeface="Corbel"/>
              </a:rPr>
              <a:t>Hyperparameter Tuning for best results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sz="2200" cap="all">
                <a:solidFill>
                  <a:srgbClr val="FFFFFF"/>
                </a:solidFill>
                <a:latin typeface="Corbel"/>
              </a:rPr>
              <a:t>10-fold cross validated, 0.91 Matthews coefficient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sz="2200" cap="all">
                <a:solidFill>
                  <a:srgbClr val="FFFFFF"/>
                </a:solidFill>
                <a:latin typeface="Corbel"/>
              </a:rPr>
              <a:t>96% accuracy, f1-score, precision, recall on average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sz="2200" cap="all">
                <a:solidFill>
                  <a:srgbClr val="FFFFFF"/>
                </a:solidFill>
                <a:latin typeface="Corbel"/>
                <a:cs typeface="Arial"/>
              </a:rPr>
              <a:t>Strong, Reliable and efficient model for detection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,Sans-Serif"/>
              <a:buChar char="•"/>
            </a:pPr>
            <a:endParaRPr lang="en-US" sz="2400" cap="all">
              <a:solidFill>
                <a:srgbClr val="FFFFFF"/>
              </a:solidFill>
              <a:latin typeface="Corbel"/>
              <a:cs typeface="Arial"/>
            </a:endParaRPr>
          </a:p>
          <a:p>
            <a:endParaRPr lang="en-US">
              <a:solidFill>
                <a:srgbClr val="000000"/>
              </a:solidFill>
              <a:latin typeface="Daytona Pro Ligh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5664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50" y="1716196"/>
            <a:ext cx="6161936" cy="2426847"/>
          </a:xfrm>
        </p:spPr>
        <p:txBody>
          <a:bodyPr lIns="91440" tIns="45720" rIns="91440" bIns="45720" anchor="b"/>
          <a:lstStyle/>
          <a:p>
            <a:r>
              <a:rPr lang="en-US"/>
              <a:t>Web Infrastructure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36113" y="1373083"/>
            <a:ext cx="2790551" cy="395204"/>
          </a:xfrm>
        </p:spPr>
        <p:txBody>
          <a:bodyPr lIns="91440" tIns="45720" rIns="91440" bIns="45720" anchor="ctr"/>
          <a:lstStyle/>
          <a:p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r>
              <a:rPr lang="en-US">
                <a:latin typeface="Segoe UI"/>
                <a:cs typeface="Segoe UI"/>
              </a:rPr>
              <a:t>    </a:t>
            </a:r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r>
              <a:rPr lang="en-US">
                <a:latin typeface="Segoe UI"/>
                <a:cs typeface="Segoe UI"/>
              </a:rPr>
              <a:t>PHISHING DETECTION AND PREVENTION</a:t>
            </a:r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endParaRPr lang="en-US">
              <a:solidFill>
                <a:srgbClr val="FFFFFF"/>
              </a:solidFill>
              <a:latin typeface="Segoe UI"/>
              <a:cs typeface="Segoe UI"/>
            </a:endParaRPr>
          </a:p>
          <a:p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lIns="91440" tIns="45720" rIns="91440" bIns="45720" anchor="ctr"/>
          <a:lstStyle/>
          <a:p>
            <a:r>
              <a:rPr lang="en-US"/>
              <a:t>18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5B0169F7-C655-419A-837E-361F2B21485B}"/>
              </a:ext>
            </a:extLst>
          </p:cNvPr>
          <p:cNvSpPr>
            <a:spLocks noGrp="1"/>
          </p:cNvSpPr>
          <p:nvPr/>
        </p:nvSpPr>
        <p:spPr>
          <a:xfrm>
            <a:off x="3271274" y="1115491"/>
            <a:ext cx="1599290" cy="991689"/>
          </a:xfrm>
          <a:prstGeom prst="rect">
            <a:avLst/>
          </a:prstGeom>
        </p:spPr>
        <p:txBody>
          <a:bodyPr lIns="91440" tIns="45720" rIns="91440" bIns="4572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>
                <a:solidFill>
                  <a:schemeClr val="accent1"/>
                </a:solidFill>
                <a:latin typeface="Corbel"/>
                <a:ea typeface="Calibri"/>
                <a:cs typeface="Calibri"/>
              </a:rPr>
              <a:t>22%</a:t>
            </a:r>
            <a:endParaRPr lang="en-US" noProof="0">
              <a:solidFill>
                <a:schemeClr val="accent1"/>
              </a:solidFill>
              <a:latin typeface="Corbel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7615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EB3167CB-A6C4-4DEF-86D2-0EE698CF0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latin typeface="Segoe UI"/>
                <a:cs typeface="Segoe UI"/>
              </a:rPr>
              <a:t>PHISHING DETECTION AND PREVENTION</a:t>
            </a:r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endParaRPr lang="en-US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05E33BA-D532-4BFC-985F-6257C8C95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304F94-2E43-A344-5C24-CC08A2D0EB2D}"/>
              </a:ext>
            </a:extLst>
          </p:cNvPr>
          <p:cNvSpPr>
            <a:spLocks noGrp="1"/>
          </p:cNvSpPr>
          <p:nvPr/>
        </p:nvSpPr>
        <p:spPr>
          <a:xfrm>
            <a:off x="646452" y="1126344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6"/>
                </a:solidFill>
              </a:rPr>
              <a:t>Table of contents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FFC8CC-3C25-B1A4-D591-9461637525FE}"/>
              </a:ext>
            </a:extLst>
          </p:cNvPr>
          <p:cNvSpPr>
            <a:spLocks noGrp="1"/>
          </p:cNvSpPr>
          <p:nvPr/>
        </p:nvSpPr>
        <p:spPr>
          <a:xfrm>
            <a:off x="3591038" y="1127299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bg1"/>
                </a:solidFill>
              </a:rPr>
              <a:t>Introduction</a:t>
            </a:r>
          </a:p>
          <a:p>
            <a:r>
              <a:rPr lang="en-US" sz="2400">
                <a:solidFill>
                  <a:schemeClr val="bg1"/>
                </a:solidFill>
              </a:rPr>
              <a:t>Dataset</a:t>
            </a:r>
          </a:p>
          <a:p>
            <a:r>
              <a:rPr lang="en-US" sz="2400">
                <a:solidFill>
                  <a:schemeClr val="bg1"/>
                </a:solidFill>
              </a:rPr>
              <a:t>Model</a:t>
            </a:r>
          </a:p>
          <a:p>
            <a:r>
              <a:rPr lang="en-US" sz="2400">
                <a:solidFill>
                  <a:schemeClr val="bg1"/>
                </a:solidFill>
              </a:rPr>
              <a:t>Web Infrastructure</a:t>
            </a:r>
          </a:p>
          <a:p>
            <a:r>
              <a:rPr lang="en-US" sz="2400">
                <a:solidFill>
                  <a:schemeClr val="bg1"/>
                </a:solidFill>
              </a:rPr>
              <a:t>Conclusion</a:t>
            </a:r>
          </a:p>
          <a:p>
            <a:r>
              <a:rPr lang="en-US" sz="240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842673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r>
              <a:rPr lang="en-US">
                <a:latin typeface="Segoe UI"/>
                <a:cs typeface="Segoe UI"/>
              </a:rPr>
              <a:t>PHISHING DETECTION AND PREVENTION</a:t>
            </a:r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lIns="91440" tIns="45720" rIns="91440" bIns="45720" anchor="ctr"/>
          <a:lstStyle/>
          <a:p>
            <a:r>
              <a:rPr lang="en-US"/>
              <a:t>19</a:t>
            </a:r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032D28FA-AFBE-74F3-C378-60EE5F42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695" y="1296710"/>
            <a:ext cx="4719884" cy="580030"/>
          </a:xfrm>
        </p:spPr>
        <p:txBody>
          <a:bodyPr lIns="91440" tIns="45720" rIns="91440" bIns="45720" anchor="t"/>
          <a:lstStyle/>
          <a:p>
            <a:r>
              <a:rPr lang="en-US">
                <a:latin typeface="Arial"/>
                <a:cs typeface="Arial"/>
              </a:rPr>
              <a:t>Our servers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BA6FAC-573F-4053-82D4-4018645D59C7}"/>
              </a:ext>
            </a:extLst>
          </p:cNvPr>
          <p:cNvSpPr txBox="1"/>
          <p:nvPr/>
        </p:nvSpPr>
        <p:spPr>
          <a:xfrm>
            <a:off x="6096001" y="1873482"/>
            <a:ext cx="4026210" cy="4555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00">
                <a:solidFill>
                  <a:schemeClr val="accent6"/>
                </a:solidFill>
                <a:latin typeface="Daytona Pro Light"/>
                <a:cs typeface="Arial"/>
              </a:rPr>
              <a:t>VULTR Provides:</a:t>
            </a:r>
            <a:endParaRPr lang="en-US">
              <a:solidFill>
                <a:schemeClr val="accent6"/>
              </a:solidFill>
              <a:latin typeface="Daytona Pro Light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500">
                <a:solidFill>
                  <a:schemeClr val="bg1"/>
                </a:solidFill>
                <a:latin typeface="Daytona Pro Light"/>
                <a:cs typeface="Arial"/>
              </a:rPr>
              <a:t>Hardware Resources for computation</a:t>
            </a:r>
            <a:br>
              <a:rPr lang="en-US" sz="1500">
                <a:latin typeface="Daytona Pro Light"/>
              </a:rPr>
            </a:br>
            <a:r>
              <a:rPr lang="en-US" sz="1500">
                <a:solidFill>
                  <a:schemeClr val="bg1"/>
                </a:solidFill>
                <a:latin typeface="Daytona Pro Light"/>
                <a:cs typeface="Arial"/>
              </a:rPr>
              <a:t> Toronto DC -</a:t>
            </a:r>
            <a:r>
              <a:rPr lang="en-US" sz="1500" b="1">
                <a:solidFill>
                  <a:schemeClr val="bg1"/>
                </a:solidFill>
                <a:latin typeface="Daytona Pro Light"/>
                <a:cs typeface="Arial"/>
              </a:rPr>
              <a:t> </a:t>
            </a:r>
            <a:r>
              <a:rPr lang="en-US" sz="1500">
                <a:solidFill>
                  <a:schemeClr val="bg1"/>
                </a:solidFill>
                <a:latin typeface="Daytona Pro Light"/>
                <a:cs typeface="Arial"/>
              </a:rPr>
              <a:t>Regular Cloud Compute 1 vCPU, 1024 MB RAM, 25 GB SSD, 1.00 TB Transfer (5$/</a:t>
            </a:r>
            <a:r>
              <a:rPr lang="en-US" sz="1500" err="1">
                <a:solidFill>
                  <a:schemeClr val="bg1"/>
                </a:solidFill>
                <a:latin typeface="Daytona Pro Light"/>
                <a:cs typeface="Arial"/>
              </a:rPr>
              <a:t>mo</a:t>
            </a:r>
            <a:r>
              <a:rPr lang="en-US" sz="1500">
                <a:solidFill>
                  <a:schemeClr val="bg1"/>
                </a:solidFill>
                <a:latin typeface="Daytona Pro Light"/>
                <a:cs typeface="Arial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1500">
                <a:solidFill>
                  <a:schemeClr val="bg1"/>
                </a:solidFill>
                <a:latin typeface="Daytona Pro Light"/>
                <a:cs typeface="Arial"/>
              </a:rPr>
              <a:t>DNS (supporting SLD)</a:t>
            </a:r>
            <a:endParaRPr lang="en-US">
              <a:solidFill>
                <a:schemeClr val="bg1"/>
              </a:solidFill>
              <a:latin typeface="Daytona Pro Light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500">
                <a:solidFill>
                  <a:schemeClr val="bg1"/>
                </a:solidFill>
                <a:latin typeface="Daytona Pro Light"/>
                <a:cs typeface="Arial"/>
              </a:rPr>
              <a:t>Firewall</a:t>
            </a:r>
            <a:endParaRPr lang="en-US">
              <a:solidFill>
                <a:schemeClr val="bg1"/>
              </a:solidFill>
              <a:latin typeface="Daytona Pro Light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500">
                <a:solidFill>
                  <a:schemeClr val="bg1"/>
                </a:solidFill>
                <a:latin typeface="Daytona Pro Light"/>
                <a:cs typeface="Arial"/>
              </a:rPr>
              <a:t>Reserved IPs</a:t>
            </a:r>
            <a:endParaRPr lang="en-US">
              <a:solidFill>
                <a:schemeClr val="bg1"/>
              </a:solidFill>
              <a:latin typeface="Daytona Pro Light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500">
                <a:solidFill>
                  <a:schemeClr val="bg1"/>
                </a:solidFill>
                <a:latin typeface="Daytona Pro Light"/>
                <a:cs typeface="Arial"/>
              </a:rPr>
              <a:t>Snapshots  and Optional Upgrades</a:t>
            </a:r>
            <a:endParaRPr lang="en-US">
              <a:solidFill>
                <a:schemeClr val="bg1"/>
              </a:solidFill>
              <a:latin typeface="Daytona Pro Light"/>
              <a:cs typeface="Arial"/>
            </a:endParaRPr>
          </a:p>
          <a:p>
            <a:endParaRPr lang="en-US" sz="1700">
              <a:solidFill>
                <a:schemeClr val="accent6"/>
              </a:solidFill>
              <a:latin typeface="Daytona Pro Light"/>
              <a:cs typeface="Arial"/>
            </a:endParaRPr>
          </a:p>
          <a:p>
            <a:pPr>
              <a:buFont typeface="Arial"/>
            </a:pPr>
            <a:r>
              <a:rPr lang="en-US" sz="1700">
                <a:solidFill>
                  <a:schemeClr val="accent6"/>
                </a:solidFill>
                <a:latin typeface="Daytona Pro Light"/>
                <a:cs typeface="Arial"/>
              </a:rPr>
              <a:t>Namecheap provides:</a:t>
            </a:r>
            <a:r>
              <a:rPr lang="en-US" sz="1700">
                <a:solidFill>
                  <a:schemeClr val="bg1"/>
                </a:solidFill>
                <a:latin typeface="Daytona Pro Light"/>
                <a:cs typeface="Arial"/>
              </a:rPr>
              <a:t> </a:t>
            </a:r>
            <a:endParaRPr lang="en-US">
              <a:solidFill>
                <a:schemeClr val="bg1"/>
              </a:solidFill>
              <a:latin typeface="Daytona Pro Light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700">
                <a:solidFill>
                  <a:schemeClr val="bg1"/>
                </a:solidFill>
                <a:latin typeface="Daytona Pro Light"/>
                <a:cs typeface="Arial"/>
              </a:rPr>
              <a:t>TLD – </a:t>
            </a:r>
            <a:r>
              <a:rPr lang="en-US" sz="1700" err="1">
                <a:solidFill>
                  <a:schemeClr val="bg1"/>
                </a:solidFill>
                <a:latin typeface="Daytona Pro Light"/>
                <a:cs typeface="Arial"/>
              </a:rPr>
              <a:t>csiproject.xyz</a:t>
            </a:r>
            <a:endParaRPr lang="en-US" sz="1700">
              <a:solidFill>
                <a:schemeClr val="bg1"/>
              </a:solidFill>
              <a:latin typeface="Daytona Pro Light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1700">
              <a:solidFill>
                <a:schemeClr val="bg1"/>
              </a:solidFill>
              <a:latin typeface="Daytona Pro Light"/>
              <a:cs typeface="Arial"/>
            </a:endParaRPr>
          </a:p>
          <a:p>
            <a:r>
              <a:rPr lang="en-US" sz="1700">
                <a:solidFill>
                  <a:schemeClr val="accent6"/>
                </a:solidFill>
                <a:latin typeface="Daytona Pro Light"/>
                <a:cs typeface="Arial"/>
              </a:rPr>
              <a:t>Shared configurations</a:t>
            </a:r>
          </a:p>
          <a:p>
            <a:pPr marL="285750" indent="-285750">
              <a:buFont typeface="Arial"/>
              <a:buChar char="•"/>
            </a:pPr>
            <a:r>
              <a:rPr lang="en-US" sz="1700">
                <a:solidFill>
                  <a:schemeClr val="bg1"/>
                </a:solidFill>
                <a:latin typeface="Daytona Pro Light"/>
                <a:cs typeface="Arial"/>
              </a:rPr>
              <a:t>Centos Stream 9</a:t>
            </a:r>
          </a:p>
          <a:p>
            <a:pPr marL="285750" indent="-285750">
              <a:buFont typeface="Arial"/>
              <a:buChar char="•"/>
            </a:pPr>
            <a:r>
              <a:rPr lang="en-US" sz="1700" err="1">
                <a:solidFill>
                  <a:schemeClr val="bg1"/>
                </a:solidFill>
                <a:latin typeface="Daytona Pro Light"/>
                <a:cs typeface="Arial"/>
              </a:rPr>
              <a:t>Certbot</a:t>
            </a:r>
            <a:r>
              <a:rPr lang="en-US" sz="1700">
                <a:solidFill>
                  <a:schemeClr val="bg1"/>
                </a:solidFill>
                <a:latin typeface="Daytona Pro Light"/>
                <a:cs typeface="Arial"/>
              </a:rPr>
              <a:t> certificates</a:t>
            </a:r>
          </a:p>
          <a:p>
            <a:pPr marL="285750" indent="-285750">
              <a:buFont typeface="Arial"/>
              <a:buChar char="•"/>
            </a:pPr>
            <a:r>
              <a:rPr lang="en-US" sz="1700">
                <a:solidFill>
                  <a:schemeClr val="bg1"/>
                </a:solidFill>
                <a:latin typeface="Daytona Pro Light"/>
                <a:cs typeface="Arial"/>
              </a:rPr>
              <a:t>Firewall ports opened</a:t>
            </a:r>
          </a:p>
          <a:p>
            <a:endParaRPr lang="en-US" sz="1700">
              <a:solidFill>
                <a:schemeClr val="accent6"/>
              </a:solidFill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C1EABB-DD27-84C4-8947-D1F0E569F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82" y="1875693"/>
            <a:ext cx="461045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79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r>
              <a:rPr lang="en-US">
                <a:latin typeface="Segoe UI"/>
                <a:cs typeface="Segoe UI"/>
              </a:rPr>
              <a:t>PHISHING DETECTION AND PREVENTION</a:t>
            </a:r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lIns="91440" tIns="45720" rIns="91440" bIns="45720" anchor="ctr"/>
          <a:lstStyle/>
          <a:p>
            <a:r>
              <a:rPr lang="en-US"/>
              <a:t>20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200A491-901D-5386-FDC5-CB41E15F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07" y="351614"/>
            <a:ext cx="10775462" cy="602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08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latin typeface="Segoe UI"/>
                <a:cs typeface="Segoe UI"/>
              </a:rPr>
              <a:t>PHISHING DETECTION AND PREVENTION</a:t>
            </a:r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lIns="91440" tIns="45720" rIns="91440" bIns="45720" anchor="ctr"/>
          <a:lstStyle/>
          <a:p>
            <a:r>
              <a:rPr lang="en-US"/>
              <a:t>21</a:t>
            </a:r>
          </a:p>
        </p:txBody>
      </p:sp>
      <p:pic>
        <p:nvPicPr>
          <p:cNvPr id="2" name="Picture 1" descr="A screenshot of a web page&#10;&#10;Description automatically generated">
            <a:extLst>
              <a:ext uri="{FF2B5EF4-FFF2-40B4-BE49-F238E27FC236}">
                <a16:creationId xmlns:a16="http://schemas.microsoft.com/office/drawing/2014/main" id="{9FCB236A-2F54-18F3-3EAF-9EDF736EF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64" y="244231"/>
            <a:ext cx="10479102" cy="641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67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endParaRPr lang="en-US"/>
          </a:p>
          <a:p>
            <a:r>
              <a:rPr lang="en-US">
                <a:ea typeface="+mj-lt"/>
                <a:cs typeface="+mj-lt"/>
              </a:rPr>
              <a:t>     </a:t>
            </a:r>
            <a:endParaRPr lang="en-US"/>
          </a:p>
          <a:p>
            <a:r>
              <a:rPr lang="en-US">
                <a:ea typeface="+mj-lt"/>
                <a:cs typeface="+mj-lt"/>
              </a:rPr>
              <a:t>Phishing Detection and Prevention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22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9A06BF8-D407-15CE-8A0B-E8B6717DC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564" y="4132384"/>
            <a:ext cx="5086839" cy="2344617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67FC23F-AF5D-A644-3D9E-6B8BBE647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67" y="1948547"/>
            <a:ext cx="4581770" cy="2052371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6BF37E3-750F-495B-7C6E-3B41D0EB8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21" y="4137391"/>
            <a:ext cx="4573466" cy="2354141"/>
          </a:xfrm>
          <a:prstGeom prst="rect">
            <a:avLst/>
          </a:prstGeom>
        </p:spPr>
      </p:pic>
      <p:sp>
        <p:nvSpPr>
          <p:cNvPr id="17" name="Title 26">
            <a:extLst>
              <a:ext uri="{FF2B5EF4-FFF2-40B4-BE49-F238E27FC236}">
                <a16:creationId xmlns:a16="http://schemas.microsoft.com/office/drawing/2014/main" id="{11E16E69-4A5B-3524-5EA5-8C1355E8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391" y="1058041"/>
            <a:ext cx="2948509" cy="538038"/>
          </a:xfrm>
        </p:spPr>
        <p:txBody>
          <a:bodyPr lIns="91440" tIns="45720" rIns="91440" bIns="45720" anchor="t"/>
          <a:lstStyle/>
          <a:p>
            <a:pPr algn="l"/>
            <a:r>
              <a:rPr lang="en-US">
                <a:solidFill>
                  <a:schemeClr val="accent6"/>
                </a:solidFill>
              </a:rPr>
              <a:t>design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D5F98-179D-9543-2FB3-2B84701E2008}"/>
              </a:ext>
            </a:extLst>
          </p:cNvPr>
          <p:cNvSpPr txBox="1"/>
          <p:nvPr/>
        </p:nvSpPr>
        <p:spPr>
          <a:xfrm>
            <a:off x="6188644" y="1929963"/>
            <a:ext cx="474515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Daytona Pro Light"/>
                <a:cs typeface="Arial"/>
              </a:rPr>
              <a:t>Start with basic HTML, CSS, JS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Daytona Pro Light"/>
                <a:cs typeface="Arial"/>
              </a:rPr>
              <a:t>Keep it simple and consistent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Daytona Pro Light"/>
                <a:cs typeface="Arial"/>
              </a:rPr>
              <a:t>Introducing more elements adds complexity</a:t>
            </a:r>
          </a:p>
        </p:txBody>
      </p:sp>
    </p:spTree>
    <p:extLst>
      <p:ext uri="{BB962C8B-B14F-4D97-AF65-F5344CB8AC3E}">
        <p14:creationId xmlns:p14="http://schemas.microsoft.com/office/powerpoint/2010/main" val="636492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endParaRPr lang="en-US"/>
          </a:p>
          <a:p>
            <a:r>
              <a:rPr lang="en-US">
                <a:ea typeface="+mj-lt"/>
                <a:cs typeface="+mj-lt"/>
              </a:rPr>
              <a:t>     </a:t>
            </a:r>
            <a:endParaRPr lang="en-US"/>
          </a:p>
          <a:p>
            <a:r>
              <a:rPr lang="en-US">
                <a:ea typeface="+mj-lt"/>
                <a:cs typeface="+mj-lt"/>
              </a:rPr>
              <a:t>Phishing Detection and Prevention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23</a:t>
            </a:r>
          </a:p>
        </p:txBody>
      </p:sp>
      <p:sp>
        <p:nvSpPr>
          <p:cNvPr id="17" name="Title 26">
            <a:extLst>
              <a:ext uri="{FF2B5EF4-FFF2-40B4-BE49-F238E27FC236}">
                <a16:creationId xmlns:a16="http://schemas.microsoft.com/office/drawing/2014/main" id="{11E16E69-4A5B-3524-5EA5-8C1355E8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391" y="1058041"/>
            <a:ext cx="2948509" cy="538038"/>
          </a:xfrm>
        </p:spPr>
        <p:txBody>
          <a:bodyPr lIns="91440" tIns="45720" rIns="91440" bIns="45720" anchor="t"/>
          <a:lstStyle/>
          <a:p>
            <a:pPr algn="l"/>
            <a:r>
              <a:rPr lang="en-US">
                <a:solidFill>
                  <a:schemeClr val="accent6"/>
                </a:solidFill>
              </a:rPr>
              <a:t>design</a:t>
            </a:r>
          </a:p>
        </p:txBody>
      </p:sp>
      <p:pic>
        <p:nvPicPr>
          <p:cNvPr id="2" name="Picture 1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FB01E27B-14F5-6857-3737-28DCC1E68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285" y="1982420"/>
            <a:ext cx="9147664" cy="45832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EEBF7B-F4F4-6191-3128-A7BF0957966A}"/>
              </a:ext>
            </a:extLst>
          </p:cNvPr>
          <p:cNvSpPr txBox="1"/>
          <p:nvPr/>
        </p:nvSpPr>
        <p:spPr>
          <a:xfrm>
            <a:off x="812288" y="1526231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Figma for prototyping</a:t>
            </a:r>
          </a:p>
        </p:txBody>
      </p:sp>
    </p:spTree>
    <p:extLst>
      <p:ext uri="{BB962C8B-B14F-4D97-AF65-F5344CB8AC3E}">
        <p14:creationId xmlns:p14="http://schemas.microsoft.com/office/powerpoint/2010/main" val="2159131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F8DA0A-5730-B7F6-A44E-6CB55740C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49" y="556850"/>
            <a:ext cx="4597800" cy="687834"/>
          </a:xfrm>
        </p:spPr>
        <p:txBody>
          <a:bodyPr lIns="91440" tIns="45720" rIns="91440" bIns="45720" anchor="t"/>
          <a:lstStyle/>
          <a:p>
            <a:r>
              <a:rPr lang="en-US">
                <a:solidFill>
                  <a:schemeClr val="accent6"/>
                </a:solidFill>
              </a:rPr>
              <a:t>WEB SERVER DETAILS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endParaRPr lang="en-US"/>
          </a:p>
          <a:p>
            <a:r>
              <a:rPr lang="en-US">
                <a:ea typeface="+mj-lt"/>
                <a:cs typeface="+mj-lt"/>
              </a:rPr>
              <a:t>     </a:t>
            </a:r>
            <a:endParaRPr lang="en-US"/>
          </a:p>
          <a:p>
            <a:r>
              <a:rPr lang="en-US">
                <a:ea typeface="+mj-lt"/>
                <a:cs typeface="+mj-lt"/>
              </a:rPr>
              <a:t>Phishing Detection and Prevention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C2C3C-544F-69CE-075C-B265AB793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15" y="1592383"/>
            <a:ext cx="4904154" cy="4904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4E902E-F85A-90BD-5820-C0A8390AE076}"/>
              </a:ext>
            </a:extLst>
          </p:cNvPr>
          <p:cNvSpPr txBox="1"/>
          <p:nvPr/>
        </p:nvSpPr>
        <p:spPr>
          <a:xfrm>
            <a:off x="5810827" y="1593217"/>
            <a:ext cx="4816753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Daytona Pro Light"/>
              </a:rPr>
              <a:t>Using </a:t>
            </a:r>
            <a:r>
              <a:rPr lang="en-US">
                <a:solidFill>
                  <a:schemeClr val="accent6"/>
                </a:solidFill>
                <a:latin typeface="Daytona Pro Light"/>
              </a:rPr>
              <a:t>Apache </a:t>
            </a:r>
            <a:r>
              <a:rPr lang="en-US">
                <a:solidFill>
                  <a:schemeClr val="bg1"/>
                </a:solidFill>
                <a:latin typeface="Daytona Pro Light"/>
              </a:rPr>
              <a:t>as the Web Server app</a:t>
            </a:r>
            <a:br>
              <a:rPr lang="en-US">
                <a:latin typeface="Daytona Pro Light"/>
              </a:rPr>
            </a:b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Daytona Pro Light"/>
              </a:rPr>
              <a:t>Sending our webpage files which now incorporate the </a:t>
            </a:r>
            <a:r>
              <a:rPr lang="en-US">
                <a:solidFill>
                  <a:schemeClr val="accent6"/>
                </a:solidFill>
                <a:latin typeface="Daytona Pro Light"/>
              </a:rPr>
              <a:t>Bootstrap </a:t>
            </a:r>
            <a:r>
              <a:rPr lang="en-US">
                <a:solidFill>
                  <a:schemeClr val="bg1"/>
                </a:solidFill>
                <a:latin typeface="Daytona Pro Light"/>
              </a:rPr>
              <a:t>framework</a:t>
            </a:r>
            <a:br>
              <a:rPr lang="en-US">
                <a:latin typeface="Daytona Pro Light"/>
              </a:rPr>
            </a:b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Daytona Pro Light"/>
              </a:rPr>
              <a:t>Apache configured to use </a:t>
            </a:r>
            <a:r>
              <a:rPr lang="en-US">
                <a:solidFill>
                  <a:schemeClr val="accent6"/>
                </a:solidFill>
                <a:latin typeface="Daytona Pro Light"/>
              </a:rPr>
              <a:t>HTTPS </a:t>
            </a:r>
            <a:r>
              <a:rPr lang="en-US">
                <a:solidFill>
                  <a:schemeClr val="bg1"/>
                </a:solidFill>
                <a:latin typeface="Daytona Pro Light"/>
              </a:rPr>
              <a:t>(port 443) and 303 Redirect (http -&gt; https)</a:t>
            </a:r>
            <a:br>
              <a:rPr lang="en-US">
                <a:latin typeface="Daytona Pro Light"/>
              </a:rPr>
            </a:br>
            <a:r>
              <a:rPr lang="en-US">
                <a:solidFill>
                  <a:schemeClr val="bg1"/>
                </a:solidFill>
                <a:latin typeface="Daytona Pro Light"/>
              </a:rPr>
              <a:t>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Daytona Pro Light"/>
              </a:rPr>
              <a:t>Self-signed certificate -&gt; </a:t>
            </a:r>
            <a:r>
              <a:rPr lang="en-US" err="1">
                <a:solidFill>
                  <a:schemeClr val="accent6"/>
                </a:solidFill>
                <a:latin typeface="Daytona Pro Light"/>
              </a:rPr>
              <a:t>Certbot</a:t>
            </a:r>
            <a:br>
              <a:rPr lang="en-US">
                <a:latin typeface="Daytona Pro Light"/>
              </a:rPr>
            </a:br>
            <a:br>
              <a:rPr lang="en-US">
                <a:latin typeface="Daytona Pro Light"/>
              </a:rPr>
            </a:br>
            <a:r>
              <a:rPr lang="en-US">
                <a:solidFill>
                  <a:schemeClr val="bg1"/>
                </a:solidFill>
                <a:latin typeface="Daytona Pro Light"/>
              </a:rPr>
              <a:t>These are important for modern websites as web browsers will often complain</a:t>
            </a:r>
          </a:p>
          <a:p>
            <a:pPr algn="l"/>
            <a:endParaRPr lang="en-US"/>
          </a:p>
        </p:txBody>
      </p:sp>
      <p:pic>
        <p:nvPicPr>
          <p:cNvPr id="12" name="Picture 11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1BD04C7C-4F8D-6EE7-A6D5-FCFF8B31A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048" y="5642341"/>
            <a:ext cx="5928213" cy="58493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C8EFE27-A8D1-2EAB-E8A5-7CD750C78386}"/>
              </a:ext>
            </a:extLst>
          </p:cNvPr>
          <p:cNvCxnSpPr/>
          <p:nvPr/>
        </p:nvCxnSpPr>
        <p:spPr>
          <a:xfrm>
            <a:off x="2396688" y="2469338"/>
            <a:ext cx="1086339" cy="283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50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23EB9AF-2BF9-7019-0743-366A8FA58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69" y="1057519"/>
            <a:ext cx="5284667" cy="563806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DF8DA0A-5730-B7F6-A44E-6CB55740C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8336" y="432104"/>
            <a:ext cx="4812723" cy="687834"/>
          </a:xfrm>
        </p:spPr>
        <p:txBody>
          <a:bodyPr lIns="91440" tIns="45720" rIns="91440" bIns="45720" anchor="t"/>
          <a:lstStyle/>
          <a:p>
            <a:r>
              <a:rPr lang="en-US">
                <a:solidFill>
                  <a:schemeClr val="accent6"/>
                </a:solidFill>
              </a:rPr>
              <a:t>Api server DETAILS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endParaRPr lang="en-US"/>
          </a:p>
          <a:p>
            <a:r>
              <a:rPr lang="en-US">
                <a:ea typeface="+mj-lt"/>
                <a:cs typeface="+mj-lt"/>
              </a:rPr>
              <a:t>     </a:t>
            </a:r>
            <a:endParaRPr lang="en-US"/>
          </a:p>
          <a:p>
            <a:r>
              <a:rPr lang="en-US">
                <a:ea typeface="+mj-lt"/>
                <a:cs typeface="+mj-lt"/>
              </a:rPr>
              <a:t>Phishing Detection and Prevention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25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C2C3C-544F-69CE-075C-B265AB793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15" y="1592383"/>
            <a:ext cx="4904154" cy="4904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4E902E-F85A-90BD-5820-C0A8390AE076}"/>
              </a:ext>
            </a:extLst>
          </p:cNvPr>
          <p:cNvSpPr txBox="1"/>
          <p:nvPr/>
        </p:nvSpPr>
        <p:spPr>
          <a:xfrm>
            <a:off x="5810827" y="1593217"/>
            <a:ext cx="4816753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Daytona Pro Light"/>
              </a:rPr>
              <a:t>Using </a:t>
            </a:r>
            <a:r>
              <a:rPr lang="en-US">
                <a:solidFill>
                  <a:schemeClr val="accent6"/>
                </a:solidFill>
                <a:latin typeface="Daytona Pro Light"/>
              </a:rPr>
              <a:t>Flask </a:t>
            </a:r>
            <a:r>
              <a:rPr lang="en-US">
                <a:solidFill>
                  <a:schemeClr val="bg1"/>
                </a:solidFill>
                <a:latin typeface="Daytona Pro Light"/>
              </a:rPr>
              <a:t>– </a:t>
            </a:r>
            <a:r>
              <a:rPr lang="en-US">
                <a:solidFill>
                  <a:schemeClr val="accent6"/>
                </a:solidFill>
                <a:latin typeface="Daytona Pro Light"/>
              </a:rPr>
              <a:t>Python </a:t>
            </a:r>
            <a:r>
              <a:rPr lang="en-US">
                <a:solidFill>
                  <a:schemeClr val="bg1"/>
                </a:solidFill>
                <a:latin typeface="Daytona Pro Light"/>
              </a:rPr>
              <a:t>web framework that can be used for APIs</a:t>
            </a:r>
            <a:br>
              <a:rPr lang="en-US">
                <a:latin typeface="Daytona Pro Light"/>
              </a:rPr>
            </a:b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Daytona Pro Light"/>
              </a:rPr>
              <a:t>Using </a:t>
            </a:r>
            <a:r>
              <a:rPr lang="en-US">
                <a:solidFill>
                  <a:schemeClr val="accent6"/>
                </a:solidFill>
                <a:latin typeface="Daytona Pro Light"/>
              </a:rPr>
              <a:t>PIP </a:t>
            </a:r>
            <a:r>
              <a:rPr lang="en-US">
                <a:solidFill>
                  <a:schemeClr val="bg1"/>
                </a:solidFill>
                <a:latin typeface="Daytona Pro Light"/>
              </a:rPr>
              <a:t>to install all our Python packages</a:t>
            </a:r>
            <a:br>
              <a:rPr lang="en-US">
                <a:latin typeface="Daytona Pro Light"/>
              </a:rPr>
            </a:br>
            <a:endParaRPr lang="en-US">
              <a:solidFill>
                <a:schemeClr val="bg1"/>
              </a:solidFill>
              <a:latin typeface="Daytona Pro Ligh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Daytona Pro Light"/>
              </a:rPr>
              <a:t>Code functionality of API endpoints with Python</a:t>
            </a:r>
            <a:br>
              <a:rPr lang="en-US">
                <a:latin typeface="Daytona Pro Light"/>
              </a:rPr>
            </a:br>
            <a:endParaRPr lang="en-US">
              <a:solidFill>
                <a:schemeClr val="bg1"/>
              </a:solidFill>
              <a:latin typeface="Daytona Pro Ligh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Daytona Pro Light"/>
              </a:rPr>
              <a:t>Storing trained model as </a:t>
            </a:r>
            <a:r>
              <a:rPr lang="en-US" err="1">
                <a:solidFill>
                  <a:schemeClr val="accent6"/>
                </a:solidFill>
                <a:latin typeface="Daytona Pro Light"/>
              </a:rPr>
              <a:t>joblib</a:t>
            </a:r>
            <a:br>
              <a:rPr lang="en-US">
                <a:latin typeface="Daytona Pro Light"/>
              </a:rPr>
            </a:br>
            <a:endParaRPr lang="en-US">
              <a:solidFill>
                <a:schemeClr val="bg1"/>
              </a:solidFill>
              <a:latin typeface="Daytona Pro Ligh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Daytona Pro Light"/>
              </a:rPr>
              <a:t>Set up </a:t>
            </a:r>
            <a:r>
              <a:rPr lang="en-US" err="1">
                <a:solidFill>
                  <a:schemeClr val="bg1"/>
                </a:solidFill>
                <a:latin typeface="Daytona Pro Light"/>
              </a:rPr>
              <a:t>Certbot</a:t>
            </a:r>
            <a:r>
              <a:rPr lang="en-US">
                <a:solidFill>
                  <a:schemeClr val="bg1"/>
                </a:solidFill>
                <a:latin typeface="Daytona Pro Light"/>
              </a:rPr>
              <a:t> certificate</a:t>
            </a:r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4584CE43-D713-908A-1EF0-0E56778AC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206" y="5225806"/>
            <a:ext cx="4972050" cy="146685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ED92036-3111-EA57-E1A3-42E82A9B0C24}"/>
              </a:ext>
            </a:extLst>
          </p:cNvPr>
          <p:cNvCxnSpPr/>
          <p:nvPr/>
        </p:nvCxnSpPr>
        <p:spPr>
          <a:xfrm flipV="1">
            <a:off x="2074303" y="5702954"/>
            <a:ext cx="1125415" cy="283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527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015" y="428661"/>
            <a:ext cx="5097428" cy="991689"/>
          </a:xfrm>
        </p:spPr>
        <p:txBody>
          <a:bodyPr lIns="91440" tIns="45720" rIns="91440" bIns="45720" anchor="t"/>
          <a:lstStyle/>
          <a:p>
            <a:r>
              <a:rPr lang="en-US" sz="3600">
                <a:solidFill>
                  <a:schemeClr val="accent6"/>
                </a:solidFill>
              </a:rPr>
              <a:t>Results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endParaRPr lang="en-US"/>
          </a:p>
          <a:p>
            <a:r>
              <a:rPr lang="en-US">
                <a:ea typeface="+mj-lt"/>
                <a:cs typeface="+mj-lt"/>
              </a:rPr>
              <a:t>     </a:t>
            </a:r>
            <a:endParaRPr lang="en-US"/>
          </a:p>
          <a:p>
            <a:r>
              <a:rPr lang="en-US">
                <a:ea typeface="+mj-lt"/>
                <a:cs typeface="+mj-lt"/>
              </a:rPr>
              <a:t>Phishing Detection and Prevention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26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151B7FE-C499-8C41-ABEE-7C9DFC96A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47" y="912873"/>
            <a:ext cx="10316308" cy="573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60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97" y="763455"/>
            <a:ext cx="4592861" cy="641581"/>
          </a:xfrm>
        </p:spPr>
        <p:txBody>
          <a:bodyPr lIns="91440" tIns="45720" rIns="91440" bIns="45720" anchor="t"/>
          <a:lstStyle/>
          <a:p>
            <a:r>
              <a:rPr lang="en-US" sz="3600">
                <a:solidFill>
                  <a:schemeClr val="accent6"/>
                </a:solidFill>
              </a:rPr>
              <a:t>Results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7031" y="1380634"/>
            <a:ext cx="2770499" cy="365125"/>
          </a:xfrm>
        </p:spPr>
        <p:txBody>
          <a:bodyPr lIns="91440" tIns="45720" rIns="91440" bIns="45720" anchor="ctr"/>
          <a:lstStyle/>
          <a:p>
            <a:endParaRPr lang="en-US"/>
          </a:p>
          <a:p>
            <a:r>
              <a:rPr lang="en-US">
                <a:ea typeface="+mj-lt"/>
                <a:cs typeface="+mj-lt"/>
              </a:rPr>
              <a:t>     </a:t>
            </a:r>
            <a:endParaRPr lang="en-US"/>
          </a:p>
          <a:p>
            <a:r>
              <a:rPr lang="en-US">
                <a:ea typeface="+mj-lt"/>
                <a:cs typeface="+mj-lt"/>
              </a:rPr>
              <a:t>Phishing Detection and Prevention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27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B7DD180-AC84-B909-4BC0-30269A85D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17" y="1716769"/>
            <a:ext cx="11224845" cy="423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54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441" y="1259911"/>
            <a:ext cx="5124189" cy="492302"/>
          </a:xfrm>
        </p:spPr>
        <p:txBody>
          <a:bodyPr lIns="91440" tIns="45720" rIns="91440" bIns="45720" anchor="t"/>
          <a:lstStyle/>
          <a:p>
            <a:r>
              <a:rPr lang="en-US"/>
              <a:t>Conclusion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79441" y="1752212"/>
            <a:ext cx="4856479" cy="2413388"/>
          </a:xfrm>
        </p:spPr>
        <p:txBody>
          <a:bodyPr lIns="91440" tIns="45720" rIns="91440" bIns="45720" anchor="t"/>
          <a:lstStyle/>
          <a:p>
            <a:r>
              <a:rPr lang="en-US"/>
              <a:t>Through the design and implementation of a machine learning model and tool for phishing detection, we aimed to help combat the ever-evolving cyber security threats that impact individuals and businesses alike.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389644" y="1532116"/>
            <a:ext cx="3018378" cy="328403"/>
          </a:xfrm>
        </p:spPr>
        <p:txBody>
          <a:bodyPr lIns="91440" tIns="45720" rIns="91440" bIns="45720" anchor="ctr"/>
          <a:lstStyle/>
          <a:p>
            <a:r>
              <a:rPr lang="en-US">
                <a:latin typeface="Century Gothic Bold"/>
                <a:cs typeface="Segoe UI"/>
              </a:rPr>
              <a:t>PHISHING DETECTION AND PREVENTION</a:t>
            </a:r>
            <a:endParaRPr lang="en-US">
              <a:solidFill>
                <a:srgbClr val="000000"/>
              </a:solidFill>
              <a:latin typeface="Century Gothic Bold"/>
              <a:cs typeface="Segoe UI"/>
            </a:endParaRPr>
          </a:p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lIns="91440" tIns="45720" rIns="91440" bIns="45720" anchor="ctr"/>
          <a:lstStyle/>
          <a:p>
            <a:r>
              <a:rPr lang="en-US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797" y="1776855"/>
            <a:ext cx="5320308" cy="2402148"/>
          </a:xfrm>
        </p:spPr>
        <p:txBody>
          <a:bodyPr lIns="91440" tIns="45720" rIns="91440" bIns="45720" anchor="b"/>
          <a:lstStyle/>
          <a:p>
            <a:r>
              <a:rPr lang="en-US"/>
              <a:t>Introduction 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latin typeface="Segoe UI"/>
                <a:cs typeface="Segoe UI"/>
              </a:rPr>
              <a:t>PHISHING DETECTION AND PREVENTION</a:t>
            </a:r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26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/>
              <a:t>Thank you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/>
              <a:t>Are there any questions?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r>
              <a:rPr lang="en-US">
                <a:latin typeface="Segoe UI"/>
                <a:cs typeface="Segoe UI"/>
              </a:rPr>
              <a:t>PHISHING DETECTION AND PREVENTION</a:t>
            </a:r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lIns="91440" tIns="45720" rIns="91440" bIns="45720" anchor="ctr"/>
          <a:lstStyle/>
          <a:p>
            <a:r>
              <a:rPr lang="en-US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92685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endParaRPr lang="en-US"/>
          </a:p>
          <a:p>
            <a:r>
              <a:rPr lang="en-US">
                <a:ea typeface="+mj-lt"/>
                <a:cs typeface="+mj-lt"/>
              </a:rPr>
              <a:t>     </a:t>
            </a:r>
            <a:endParaRPr lang="en-US"/>
          </a:p>
          <a:p>
            <a:r>
              <a:rPr lang="en-US">
                <a:ea typeface="+mj-lt"/>
                <a:cs typeface="+mj-lt"/>
              </a:rPr>
              <a:t>Phishing Detection and Prevention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itle 26">
            <a:extLst>
              <a:ext uri="{FF2B5EF4-FFF2-40B4-BE49-F238E27FC236}">
                <a16:creationId xmlns:a16="http://schemas.microsoft.com/office/drawing/2014/main" id="{9A8D57B5-C5FB-F0CD-4808-59E23A825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228" y="1907846"/>
            <a:ext cx="4948270" cy="1070519"/>
          </a:xfrm>
        </p:spPr>
        <p:txBody>
          <a:bodyPr lIns="91440" tIns="45720" rIns="91440" bIns="45720" anchor="t"/>
          <a:lstStyle/>
          <a:p>
            <a:r>
              <a:rPr lang="en-US"/>
              <a:t>What is Machine Learning?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71B729E-2380-39A2-29FC-29AFC0C1EC9A}"/>
              </a:ext>
            </a:extLst>
          </p:cNvPr>
          <p:cNvSpPr>
            <a:spLocks noGrp="1"/>
          </p:cNvSpPr>
          <p:nvPr/>
        </p:nvSpPr>
        <p:spPr>
          <a:xfrm>
            <a:off x="1047892" y="2909385"/>
            <a:ext cx="4608513" cy="35645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>
              <a:solidFill>
                <a:schemeClr val="bg1"/>
              </a:solidFill>
              <a:latin typeface="Corbel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>
              <a:solidFill>
                <a:schemeClr val="bg1"/>
              </a:solidFill>
              <a:latin typeface="Corbel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solidFill>
                <a:schemeClr val="bg1"/>
              </a:solidFill>
              <a:latin typeface="Century Gothic Bold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  <a:latin typeface="Century Gothic Bold"/>
              </a:rPr>
              <a:t>Definition: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0236"/>
              </a:buClr>
              <a:buFont typeface="Arial,Sans-Serif"/>
            </a:pPr>
            <a:r>
              <a:rPr lang="en-US" sz="1200">
                <a:solidFill>
                  <a:schemeClr val="bg1"/>
                </a:solidFill>
                <a:latin typeface="Century Gothic Bold"/>
                <a:ea typeface="+mn-lt"/>
                <a:cs typeface="+mn-lt"/>
              </a:rPr>
              <a:t>A branch of artificial intelligence focused on enabling computers to learn from data.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  <a:latin typeface="Century Gothic Bold"/>
              </a:rPr>
              <a:t>Purpose: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0236"/>
              </a:buClr>
              <a:buFont typeface="Arial,Sans-Serif"/>
              <a:buChar char="•"/>
            </a:pPr>
            <a:r>
              <a:rPr lang="en-US" sz="1200">
                <a:solidFill>
                  <a:schemeClr val="bg1"/>
                </a:solidFill>
                <a:latin typeface="Century Gothic Bold"/>
                <a:ea typeface="+mn-lt"/>
                <a:cs typeface="+mn-lt"/>
              </a:rPr>
              <a:t>Automate decision-making and predictions based on patterns in data.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  <a:latin typeface="Century Gothic Bold"/>
              </a:rPr>
              <a:t>Types: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0236"/>
              </a:buClr>
              <a:buFont typeface="Arial,Sans-Serif"/>
            </a:pPr>
            <a:r>
              <a:rPr lang="en-US" sz="1200">
                <a:solidFill>
                  <a:schemeClr val="bg1"/>
                </a:solidFill>
                <a:latin typeface="Century Gothic Bold"/>
                <a:ea typeface="+mn-lt"/>
                <a:cs typeface="+mn-lt"/>
              </a:rPr>
              <a:t>Supervised, unsupervised, and reinforcement learning.</a:t>
            </a:r>
          </a:p>
          <a:p>
            <a:pPr marL="0" indent="0">
              <a:lnSpc>
                <a:spcPct val="200000"/>
              </a:lnSpc>
              <a:buNone/>
            </a:pPr>
            <a:endParaRPr lang="en-US" sz="1200">
              <a:solidFill>
                <a:schemeClr val="bg1"/>
              </a:solidFill>
              <a:latin typeface="Corbel"/>
            </a:endParaRPr>
          </a:p>
          <a:p>
            <a:pPr marL="0" indent="0">
              <a:lnSpc>
                <a:spcPct val="200000"/>
              </a:lnSpc>
              <a:buClr>
                <a:srgbClr val="8D1515"/>
              </a:buClr>
              <a:buNone/>
            </a:pPr>
            <a:endParaRPr lang="en-US" sz="1200">
              <a:solidFill>
                <a:schemeClr val="bg1"/>
              </a:solidFill>
              <a:latin typeface="Corbel"/>
            </a:endParaRPr>
          </a:p>
          <a:p>
            <a:pPr>
              <a:buClr>
                <a:srgbClr val="8D1515"/>
              </a:buClr>
            </a:pPr>
            <a:endParaRPr lang="en-US">
              <a:solidFill>
                <a:schemeClr val="bg1"/>
              </a:solidFill>
              <a:latin typeface="Corbe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B2BC4-CE2B-80A6-19B0-2426237ADE27}"/>
              </a:ext>
            </a:extLst>
          </p:cNvPr>
          <p:cNvSpPr txBox="1">
            <a:spLocks/>
          </p:cNvSpPr>
          <p:nvPr/>
        </p:nvSpPr>
        <p:spPr>
          <a:xfrm>
            <a:off x="5819572" y="2915504"/>
            <a:ext cx="4836349" cy="3563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rgbClr val="8D1515"/>
              </a:buClr>
            </a:pPr>
            <a:r>
              <a:rPr lang="en-US" sz="1200">
                <a:solidFill>
                  <a:schemeClr val="bg1"/>
                </a:solidFill>
                <a:latin typeface="Century Gothic Bold"/>
              </a:rPr>
              <a:t>Definition:</a:t>
            </a:r>
          </a:p>
          <a:p>
            <a:pPr marL="285750" indent="-285750">
              <a:lnSpc>
                <a:spcPct val="200000"/>
              </a:lnSpc>
              <a:buClr>
                <a:srgbClr val="8D1515"/>
              </a:buClr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latin typeface="Century Gothic Bold"/>
                <a:ea typeface="+mn-lt"/>
                <a:cs typeface="+mn-lt"/>
              </a:rPr>
              <a:t>A type of cyber-attack where attackers attempt to deceive users into providing sensitive information.</a:t>
            </a:r>
            <a:endParaRPr lang="en-US" sz="1200">
              <a:solidFill>
                <a:schemeClr val="bg1"/>
              </a:solidFill>
              <a:latin typeface="Century Gothic Bold"/>
            </a:endParaRPr>
          </a:p>
          <a:p>
            <a:pPr>
              <a:lnSpc>
                <a:spcPct val="200000"/>
              </a:lnSpc>
              <a:buClr>
                <a:srgbClr val="8D1515"/>
              </a:buClr>
            </a:pPr>
            <a:r>
              <a:rPr lang="en-US" sz="1200">
                <a:solidFill>
                  <a:schemeClr val="bg1"/>
                </a:solidFill>
                <a:latin typeface="Century Gothic Bold"/>
              </a:rPr>
              <a:t>Methods:</a:t>
            </a:r>
          </a:p>
          <a:p>
            <a:pPr marL="285750" indent="-285750">
              <a:lnSpc>
                <a:spcPct val="200000"/>
              </a:lnSpc>
              <a:buClr>
                <a:srgbClr val="8D1515"/>
              </a:buClr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latin typeface="Century Gothic Bold"/>
                <a:ea typeface="+mn-lt"/>
                <a:cs typeface="+mn-lt"/>
              </a:rPr>
              <a:t>Often involves fraudulent emails, messages, or websites.</a:t>
            </a:r>
          </a:p>
          <a:p>
            <a:pPr>
              <a:lnSpc>
                <a:spcPct val="200000"/>
              </a:lnSpc>
              <a:buClr>
                <a:srgbClr val="8D1515"/>
              </a:buClr>
            </a:pPr>
            <a:r>
              <a:rPr lang="en-US" sz="1200">
                <a:solidFill>
                  <a:schemeClr val="bg1"/>
                </a:solidFill>
                <a:latin typeface="Century Gothic Bold"/>
              </a:rPr>
              <a:t>Impact:</a:t>
            </a:r>
          </a:p>
          <a:p>
            <a:pPr marL="285750" indent="-285750">
              <a:lnSpc>
                <a:spcPct val="200000"/>
              </a:lnSpc>
              <a:buClr>
                <a:srgbClr val="8D1515"/>
              </a:buClr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latin typeface="Century Gothic Bold"/>
                <a:ea typeface="+mn-lt"/>
                <a:cs typeface="+mn-lt"/>
              </a:rPr>
              <a:t>Can lead to identity theft, financial loss, or unauthorized access to data.</a:t>
            </a:r>
          </a:p>
        </p:txBody>
      </p:sp>
      <p:sp>
        <p:nvSpPr>
          <p:cNvPr id="5" name="Title 26">
            <a:extLst>
              <a:ext uri="{FF2B5EF4-FFF2-40B4-BE49-F238E27FC236}">
                <a16:creationId xmlns:a16="http://schemas.microsoft.com/office/drawing/2014/main" id="{73BC2604-3BD1-0ADE-2D44-A5F24239E867}"/>
              </a:ext>
            </a:extLst>
          </p:cNvPr>
          <p:cNvSpPr txBox="1">
            <a:spLocks/>
          </p:cNvSpPr>
          <p:nvPr/>
        </p:nvSpPr>
        <p:spPr>
          <a:xfrm>
            <a:off x="5652531" y="1904174"/>
            <a:ext cx="4948270" cy="107051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is Phishing?</a:t>
            </a:r>
          </a:p>
        </p:txBody>
      </p:sp>
    </p:spTree>
    <p:extLst>
      <p:ext uri="{BB962C8B-B14F-4D97-AF65-F5344CB8AC3E}">
        <p14:creationId xmlns:p14="http://schemas.microsoft.com/office/powerpoint/2010/main" val="1189978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endParaRPr lang="en-US"/>
          </a:p>
          <a:p>
            <a:r>
              <a:rPr lang="en-US">
                <a:ea typeface="+mj-lt"/>
                <a:cs typeface="+mj-lt"/>
              </a:rPr>
              <a:t>     </a:t>
            </a:r>
            <a:endParaRPr lang="en-US"/>
          </a:p>
          <a:p>
            <a:r>
              <a:rPr lang="en-US">
                <a:ea typeface="+mj-lt"/>
                <a:cs typeface="+mj-lt"/>
              </a:rPr>
              <a:t>Phishing Detection and Prevention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itle 26">
            <a:extLst>
              <a:ext uri="{FF2B5EF4-FFF2-40B4-BE49-F238E27FC236}">
                <a16:creationId xmlns:a16="http://schemas.microsoft.com/office/drawing/2014/main" id="{9A8D57B5-C5FB-F0CD-4808-59E23A825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23" y="1829810"/>
            <a:ext cx="5430870" cy="538038"/>
          </a:xfrm>
        </p:spPr>
        <p:txBody>
          <a:bodyPr lIns="91440" tIns="45720" rIns="91440" bIns="45720" anchor="t"/>
          <a:lstStyle/>
          <a:p>
            <a:r>
              <a:rPr lang="en-US"/>
              <a:t>Dangers of phishing</a:t>
            </a:r>
          </a:p>
        </p:txBody>
      </p:sp>
      <p:sp>
        <p:nvSpPr>
          <p:cNvPr id="9" name="Text Placeholder 51">
            <a:extLst>
              <a:ext uri="{FF2B5EF4-FFF2-40B4-BE49-F238E27FC236}">
                <a16:creationId xmlns:a16="http://schemas.microsoft.com/office/drawing/2014/main" id="{A6CE42C0-A515-44EB-BC74-1BABB144F8A2}"/>
              </a:ext>
            </a:extLst>
          </p:cNvPr>
          <p:cNvSpPr>
            <a:spLocks noGrp="1"/>
          </p:cNvSpPr>
          <p:nvPr/>
        </p:nvSpPr>
        <p:spPr>
          <a:xfrm>
            <a:off x="8127177" y="1102382"/>
            <a:ext cx="1623870" cy="991689"/>
          </a:xfrm>
          <a:prstGeom prst="rect">
            <a:avLst/>
          </a:prstGeom>
        </p:spPr>
        <p:txBody>
          <a:bodyPr lIns="91440" tIns="45720" rIns="91440" bIns="4572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/>
                </a:solidFill>
                <a:latin typeface="Corbel"/>
                <a:ea typeface="Calibri"/>
                <a:cs typeface="Calibri"/>
              </a:rPr>
              <a:t>52%</a:t>
            </a:r>
          </a:p>
        </p:txBody>
      </p:sp>
      <p:sp>
        <p:nvSpPr>
          <p:cNvPr id="24" name="Title 26">
            <a:extLst>
              <a:ext uri="{FF2B5EF4-FFF2-40B4-BE49-F238E27FC236}">
                <a16:creationId xmlns:a16="http://schemas.microsoft.com/office/drawing/2014/main" id="{6729783B-C2AF-FB62-5AAA-FB94BBF190BC}"/>
              </a:ext>
            </a:extLst>
          </p:cNvPr>
          <p:cNvSpPr txBox="1">
            <a:spLocks/>
          </p:cNvSpPr>
          <p:nvPr/>
        </p:nvSpPr>
        <p:spPr>
          <a:xfrm>
            <a:off x="335823" y="3938010"/>
            <a:ext cx="3500470" cy="243033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ea typeface="+mj-lt"/>
                <a:cs typeface="+mj-lt"/>
              </a:rPr>
              <a:t>FBI's 2021 Internet Crime Report shows phishing attacks accounted for 22% of all data breaches</a:t>
            </a:r>
            <a:endParaRPr lang="en-US" sz="1800"/>
          </a:p>
        </p:txBody>
      </p:sp>
      <p:sp>
        <p:nvSpPr>
          <p:cNvPr id="25" name="Title 26">
            <a:extLst>
              <a:ext uri="{FF2B5EF4-FFF2-40B4-BE49-F238E27FC236}">
                <a16:creationId xmlns:a16="http://schemas.microsoft.com/office/drawing/2014/main" id="{949AF5BA-657D-76CE-C217-937A5676FF41}"/>
              </a:ext>
            </a:extLst>
          </p:cNvPr>
          <p:cNvSpPr txBox="1">
            <a:spLocks/>
          </p:cNvSpPr>
          <p:nvPr/>
        </p:nvSpPr>
        <p:spPr>
          <a:xfrm>
            <a:off x="4158523" y="3938010"/>
            <a:ext cx="3221070" cy="239223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ea typeface="+mj-lt"/>
                <a:cs typeface="+mj-lt"/>
              </a:rPr>
              <a:t>$44.2 Million was stolen by cyber criminals through phishing attacks in 2021. (AAG IT) </a:t>
            </a:r>
            <a:endParaRPr lang="en-US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6EDC415C-FC01-9F0A-A8E3-C9B88C127200}"/>
              </a:ext>
            </a:extLst>
          </p:cNvPr>
          <p:cNvSpPr txBox="1">
            <a:spLocks/>
          </p:cNvSpPr>
          <p:nvPr/>
        </p:nvSpPr>
        <p:spPr>
          <a:xfrm>
            <a:off x="7981223" y="3938010"/>
            <a:ext cx="3005170" cy="240493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ea typeface="+mj-lt"/>
                <a:cs typeface="+mj-lt"/>
              </a:rPr>
              <a:t>Intel study shows 97% of people fail at identifying phishing emails from genuine emails </a:t>
            </a:r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9F192FB-B6EC-D09C-DCDC-705B612CA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84314" y="3683000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BF8FD6-8BD9-BA46-AAC3-0DEFEC052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18114" y="3683000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AC9D90-2A1A-8BD3-5FD6-DC90E941E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66214" y="3683000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BA1A4077-1F37-5A5A-EB15-2470802D2305}"/>
              </a:ext>
            </a:extLst>
          </p:cNvPr>
          <p:cNvSpPr txBox="1">
            <a:spLocks/>
          </p:cNvSpPr>
          <p:nvPr/>
        </p:nvSpPr>
        <p:spPr>
          <a:xfrm>
            <a:off x="1225737" y="2753281"/>
            <a:ext cx="2693128" cy="99168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>
                <a:solidFill>
                  <a:schemeClr val="accent6">
                    <a:lumMod val="60000"/>
                    <a:lumOff val="40000"/>
                  </a:schemeClr>
                </a:solidFill>
                <a:latin typeface="Corbel"/>
              </a:rPr>
              <a:t>22%</a:t>
            </a:r>
          </a:p>
        </p:txBody>
      </p:sp>
      <p:sp>
        <p:nvSpPr>
          <p:cNvPr id="47" name="Text Placeholder 51">
            <a:extLst>
              <a:ext uri="{FF2B5EF4-FFF2-40B4-BE49-F238E27FC236}">
                <a16:creationId xmlns:a16="http://schemas.microsoft.com/office/drawing/2014/main" id="{881CCF04-5B78-825A-90D2-C334F5D4FC8C}"/>
              </a:ext>
            </a:extLst>
          </p:cNvPr>
          <p:cNvSpPr txBox="1">
            <a:spLocks/>
          </p:cNvSpPr>
          <p:nvPr/>
        </p:nvSpPr>
        <p:spPr>
          <a:xfrm>
            <a:off x="4426133" y="2626281"/>
            <a:ext cx="2693128" cy="99168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>
                <a:solidFill>
                  <a:schemeClr val="accent6">
                    <a:lumMod val="60000"/>
                    <a:lumOff val="40000"/>
                  </a:schemeClr>
                </a:solidFill>
                <a:latin typeface="Corbel"/>
              </a:rPr>
              <a:t>$44.2 M</a:t>
            </a:r>
          </a:p>
        </p:txBody>
      </p:sp>
      <p:sp>
        <p:nvSpPr>
          <p:cNvPr id="49" name="Text Placeholder 25">
            <a:extLst>
              <a:ext uri="{FF2B5EF4-FFF2-40B4-BE49-F238E27FC236}">
                <a16:creationId xmlns:a16="http://schemas.microsoft.com/office/drawing/2014/main" id="{7D0633A9-5CAC-3235-166E-5905CDEFF11B}"/>
              </a:ext>
            </a:extLst>
          </p:cNvPr>
          <p:cNvSpPr txBox="1">
            <a:spLocks/>
          </p:cNvSpPr>
          <p:nvPr/>
        </p:nvSpPr>
        <p:spPr>
          <a:xfrm>
            <a:off x="8667930" y="2626281"/>
            <a:ext cx="1626328" cy="99168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>
                <a:solidFill>
                  <a:schemeClr val="accent6">
                    <a:lumMod val="60000"/>
                    <a:lumOff val="40000"/>
                  </a:schemeClr>
                </a:solidFill>
                <a:latin typeface="Corbel"/>
              </a:rPr>
              <a:t>97%</a:t>
            </a:r>
          </a:p>
        </p:txBody>
      </p:sp>
    </p:spTree>
    <p:extLst>
      <p:ext uri="{BB962C8B-B14F-4D97-AF65-F5344CB8AC3E}">
        <p14:creationId xmlns:p14="http://schemas.microsoft.com/office/powerpoint/2010/main" val="29757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 lIns="91440" tIns="45720" rIns="91440" bIns="45720" anchor="t"/>
          <a:lstStyle/>
          <a:p>
            <a:r>
              <a:rPr lang="en-US"/>
              <a:t>Our Solution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 lIns="91440" tIns="45720" rIns="91440" bIns="45720" anchor="t"/>
          <a:lstStyle/>
          <a:p>
            <a:r>
              <a:rPr lang="en-US"/>
              <a:t>The overarching problem addressed by this project is the persistent vulnerability of individuals and organizations to phishing threats.</a:t>
            </a:r>
          </a:p>
          <a:p>
            <a:endParaRPr lang="en-US"/>
          </a:p>
          <a:p>
            <a:r>
              <a:rPr lang="en-US"/>
              <a:t>We set out to design a sophisticated AI model-based tool aimed at enhancing cybersecurity and protecting users through the detection of link-related phishing attacks in web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endParaRPr lang="en-US"/>
          </a:p>
          <a:p>
            <a:r>
              <a:rPr lang="en-US">
                <a:ea typeface="+mj-lt"/>
                <a:cs typeface="+mj-lt"/>
              </a:rPr>
              <a:t>     </a:t>
            </a:r>
            <a:endParaRPr lang="en-US"/>
          </a:p>
          <a:p>
            <a:r>
              <a:rPr lang="en-US">
                <a:ea typeface="+mj-lt"/>
                <a:cs typeface="+mj-lt"/>
              </a:rPr>
              <a:t>Phishing Detection and Prevention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dirty="0" smtClean="0"/>
              <a:pPr/>
              <a:t>6</a:t>
            </a:fld>
            <a:endParaRPr lang="en-US"/>
          </a:p>
        </p:txBody>
      </p:sp>
      <p:pic>
        <p:nvPicPr>
          <p:cNvPr id="5" name="Graphic 4" descr="Shield Tick with solid fill">
            <a:extLst>
              <a:ext uri="{FF2B5EF4-FFF2-40B4-BE49-F238E27FC236}">
                <a16:creationId xmlns:a16="http://schemas.microsoft.com/office/drawing/2014/main" id="{9C9C80BA-5EAE-A75D-40AC-E7FB78C46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4932" y="2981827"/>
            <a:ext cx="1235242" cy="1255294"/>
          </a:xfrm>
          <a:prstGeom prst="rect">
            <a:avLst/>
          </a:prstGeom>
        </p:spPr>
      </p:pic>
      <p:pic>
        <p:nvPicPr>
          <p:cNvPr id="6" name="Graphic 5" descr="Head with gears with solid fill">
            <a:extLst>
              <a:ext uri="{FF2B5EF4-FFF2-40B4-BE49-F238E27FC236}">
                <a16:creationId xmlns:a16="http://schemas.microsoft.com/office/drawing/2014/main" id="{7FD0EA5E-1DC2-E97A-6745-7148978C5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9221" y="2981827"/>
            <a:ext cx="1235242" cy="1255294"/>
          </a:xfrm>
          <a:prstGeom prst="rect">
            <a:avLst/>
          </a:prstGeom>
        </p:spPr>
      </p:pic>
      <p:pic>
        <p:nvPicPr>
          <p:cNvPr id="7" name="Graphic 6" descr="Puzzle pieces with solid fill">
            <a:extLst>
              <a:ext uri="{FF2B5EF4-FFF2-40B4-BE49-F238E27FC236}">
                <a16:creationId xmlns:a16="http://schemas.microsoft.com/office/drawing/2014/main" id="{F2230872-01E4-01A7-105A-67BC038120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27168" y="1578143"/>
            <a:ext cx="1235242" cy="125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03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 lIns="91440" tIns="45720" rIns="91440" bIns="45720" anchor="t"/>
          <a:lstStyle/>
          <a:p>
            <a:r>
              <a:rPr lang="en-US"/>
              <a:t>Methodology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243" y="4210891"/>
            <a:ext cx="3152143" cy="375151"/>
          </a:xfrm>
        </p:spPr>
        <p:txBody>
          <a:bodyPr lIns="91440" tIns="45720" rIns="91440" bIns="45720" anchor="t"/>
          <a:lstStyle/>
          <a:p>
            <a:r>
              <a:rPr lang="en-US"/>
              <a:t>Research the problem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5" y="4546458"/>
            <a:ext cx="2640803" cy="1616414"/>
          </a:xfrm>
        </p:spPr>
        <p:txBody>
          <a:bodyPr lIns="91440" tIns="45720" rIns="91440" bIns="45720" anchor="t"/>
          <a:lstStyle/>
          <a:p>
            <a:r>
              <a:rPr lang="en-US"/>
              <a:t>Understand the intricacies of phishing attacks, their indicators, and machine learning models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2640803" cy="365125"/>
          </a:xfrm>
        </p:spPr>
        <p:txBody>
          <a:bodyPr lIns="91440" tIns="45720" rIns="91440" bIns="45720" anchor="t"/>
          <a:lstStyle/>
          <a:p>
            <a:r>
              <a:rPr lang="en-US"/>
              <a:t>Find the data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7503" y="4550146"/>
            <a:ext cx="2640803" cy="1616414"/>
          </a:xfrm>
        </p:spPr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Gather comprehensive datasets containing benign and phishing links, ensuring that the data is diverse and up-to-date.</a:t>
            </a:r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4218499"/>
            <a:ext cx="2640803" cy="365125"/>
          </a:xfrm>
        </p:spPr>
        <p:txBody>
          <a:bodyPr lIns="91440" tIns="45720" rIns="91440" bIns="45720" anchor="t"/>
          <a:lstStyle/>
          <a:p>
            <a:r>
              <a:rPr lang="en-US"/>
              <a:t>Build the model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534014"/>
            <a:ext cx="2640803" cy="1616414"/>
          </a:xfrm>
        </p:spPr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Utilize machine learning algorithms to construct a classifier that can accurately distinguish between safe and phishing links.</a:t>
            </a:r>
            <a:endParaRPr lang="en-US"/>
          </a:p>
        </p:txBody>
      </p:sp>
      <p:pic>
        <p:nvPicPr>
          <p:cNvPr id="94" name="Picture Placeholder 93" descr="stack of papers icon">
            <a:extLst>
              <a:ext uri="{FF2B5EF4-FFF2-40B4-BE49-F238E27FC236}">
                <a16:creationId xmlns:a16="http://schemas.microsoft.com/office/drawing/2014/main" id="{8C7C9F51-16A3-43F8-8724-9F145C4AD5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>
            <a:fillRect/>
          </a:stretch>
        </p:blipFill>
        <p:spPr>
          <a:xfrm>
            <a:off x="9891875" y="3300067"/>
            <a:ext cx="683714" cy="723818"/>
          </a:xfrm>
          <a:prstGeom prst="rect">
            <a:avLst/>
          </a:prstGeo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 lIns="91440" tIns="45720" rIns="91440" bIns="45720" anchor="t"/>
          <a:lstStyle/>
          <a:p>
            <a:r>
              <a:rPr lang="en-US"/>
              <a:t>Develop the tool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46967" y="4534014"/>
            <a:ext cx="2640803" cy="1616414"/>
          </a:xfrm>
        </p:spPr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Integrate the model into a user-friendly application, providing real-time phishing detection to assist users in staying secure online.</a:t>
            </a:r>
            <a:endParaRPr lang="en-US"/>
          </a:p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latin typeface="Segoe UI"/>
                <a:cs typeface="Segoe UI"/>
              </a:rPr>
              <a:t>PHISHING DETECTION AND PREVENTION</a:t>
            </a:r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Graphic 1" descr="Books outline">
            <a:extLst>
              <a:ext uri="{FF2B5EF4-FFF2-40B4-BE49-F238E27FC236}">
                <a16:creationId xmlns:a16="http://schemas.microsoft.com/office/drawing/2014/main" id="{D0AB3C3E-27A4-F88A-E4BC-2C49897C2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2380" y="3266756"/>
            <a:ext cx="775855" cy="775854"/>
          </a:xfrm>
          <a:prstGeom prst="rect">
            <a:avLst/>
          </a:prstGeom>
        </p:spPr>
      </p:pic>
      <p:pic>
        <p:nvPicPr>
          <p:cNvPr id="7" name="Graphic 6" descr="Bar chart outline">
            <a:extLst>
              <a:ext uri="{FF2B5EF4-FFF2-40B4-BE49-F238E27FC236}">
                <a16:creationId xmlns:a16="http://schemas.microsoft.com/office/drawing/2014/main" id="{D1821BE2-17A7-216F-A132-A640BAF12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42510" y="3248890"/>
            <a:ext cx="817418" cy="775855"/>
          </a:xfrm>
          <a:prstGeom prst="rect">
            <a:avLst/>
          </a:prstGeom>
        </p:spPr>
      </p:pic>
      <p:pic>
        <p:nvPicPr>
          <p:cNvPr id="10" name="Graphic 9" descr="Tools outline">
            <a:extLst>
              <a:ext uri="{FF2B5EF4-FFF2-40B4-BE49-F238E27FC236}">
                <a16:creationId xmlns:a16="http://schemas.microsoft.com/office/drawing/2014/main" id="{F8E9324E-E567-44A7-3912-0486B74CCA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82589" y="3292642"/>
            <a:ext cx="683795" cy="73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22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66" y="1786881"/>
            <a:ext cx="4989629" cy="2387771"/>
          </a:xfrm>
        </p:spPr>
        <p:txBody>
          <a:bodyPr lIns="91440" tIns="45720" rIns="91440" bIns="45720" anchor="b"/>
          <a:lstStyle/>
          <a:p>
            <a:r>
              <a:rPr lang="en-US"/>
              <a:t>Dataset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r>
              <a:rPr lang="en-US">
                <a:latin typeface="Segoe UI"/>
                <a:cs typeface="Segoe UI"/>
              </a:rPr>
              <a:t>PHISHING DETECTION AND PREVENTION</a:t>
            </a:r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lIns="91440" tIns="45720" rIns="91440" bIns="45720" anchor="ctr"/>
          <a:lstStyle/>
          <a:p>
            <a:r>
              <a:rPr lang="en-US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1027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endParaRPr lang="en-US"/>
          </a:p>
          <a:p>
            <a:r>
              <a:rPr lang="en-US">
                <a:ea typeface="+mj-lt"/>
                <a:cs typeface="+mj-lt"/>
              </a:rPr>
              <a:t>     </a:t>
            </a:r>
            <a:endParaRPr lang="en-US"/>
          </a:p>
          <a:p>
            <a:r>
              <a:rPr lang="en-US">
                <a:ea typeface="+mj-lt"/>
                <a:cs typeface="+mj-lt"/>
              </a:rPr>
              <a:t>Phishing Detection and Prevention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itle 26">
            <a:extLst>
              <a:ext uri="{FF2B5EF4-FFF2-40B4-BE49-F238E27FC236}">
                <a16:creationId xmlns:a16="http://schemas.microsoft.com/office/drawing/2014/main" id="{9A8D57B5-C5FB-F0CD-4808-59E23A825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23" y="1583478"/>
            <a:ext cx="11412570" cy="538038"/>
          </a:xfrm>
        </p:spPr>
        <p:txBody>
          <a:bodyPr lIns="91440" tIns="45720" rIns="91440" bIns="45720" anchor="t"/>
          <a:lstStyle/>
          <a:p>
            <a:r>
              <a:rPr lang="en-US">
                <a:ea typeface="+mj-lt"/>
                <a:cs typeface="+mj-lt"/>
              </a:rPr>
              <a:t>Dataset Acquisition and Preparation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F6BE2-B774-281B-1ABB-79C23AA6F0E5}"/>
              </a:ext>
            </a:extLst>
          </p:cNvPr>
          <p:cNvSpPr txBox="1"/>
          <p:nvPr/>
        </p:nvSpPr>
        <p:spPr>
          <a:xfrm>
            <a:off x="1276622" y="2175446"/>
            <a:ext cx="9809018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sz="2400" cap="all">
                <a:solidFill>
                  <a:srgbClr val="FFFFFF"/>
                </a:solidFill>
                <a:latin typeface="Corbel"/>
              </a:rPr>
              <a:t>Final datasets built upon: </a:t>
            </a:r>
            <a:endParaRPr lang="en-US" sz="2400">
              <a:latin typeface="Corbel"/>
            </a:endParaRPr>
          </a:p>
          <a:p>
            <a:pPr marL="742950" lvl="1" indent="-285750">
              <a:lnSpc>
                <a:spcPct val="150000"/>
              </a:lnSpc>
              <a:spcBef>
                <a:spcPct val="0"/>
              </a:spcBef>
              <a:buFont typeface="Courier New,monospace"/>
              <a:buChar char="o"/>
            </a:pPr>
            <a:r>
              <a:rPr lang="en-US" sz="1200" cap="all">
                <a:solidFill>
                  <a:srgbClr val="FFFFFF"/>
                </a:solidFill>
                <a:latin typeface="Corbel"/>
              </a:rPr>
              <a:t>Grega </a:t>
            </a:r>
            <a:r>
              <a:rPr lang="en-US" sz="1200" cap="all" err="1">
                <a:solidFill>
                  <a:srgbClr val="FFFFFF"/>
                </a:solidFill>
                <a:latin typeface="Corbel"/>
              </a:rPr>
              <a:t>Vrbančič's</a:t>
            </a:r>
            <a:r>
              <a:rPr lang="en-US" sz="1200" cap="all">
                <a:solidFill>
                  <a:srgbClr val="FFFFFF"/>
                </a:solidFill>
                <a:latin typeface="Corbel"/>
              </a:rPr>
              <a:t> </a:t>
            </a:r>
            <a:r>
              <a:rPr lang="en-US" sz="1200" cap="all">
                <a:solidFill>
                  <a:srgbClr val="0BE1FF"/>
                </a:solidFill>
                <a:latin typeface="Corbe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https://doi.org/10.1016/j.dib.2020.106438</a:t>
            </a:r>
            <a:r>
              <a:rPr lang="en-US" sz="1200" cap="all">
                <a:solidFill>
                  <a:schemeClr val="accent6"/>
                </a:solidFill>
                <a:latin typeface="Corbel"/>
              </a:rPr>
              <a:t> </a:t>
            </a:r>
            <a:endParaRPr lang="en-US" sz="1200">
              <a:solidFill>
                <a:schemeClr val="accent6"/>
              </a:solidFill>
              <a:latin typeface="Corbel"/>
            </a:endParaRPr>
          </a:p>
          <a:p>
            <a:pPr marL="742950" lvl="1" indent="-285750">
              <a:lnSpc>
                <a:spcPct val="150000"/>
              </a:lnSpc>
              <a:spcBef>
                <a:spcPct val="0"/>
              </a:spcBef>
              <a:buFont typeface="Courier New,monospace"/>
              <a:buChar char="o"/>
            </a:pPr>
            <a:r>
              <a:rPr lang="en-US" sz="1200" cap="all">
                <a:solidFill>
                  <a:srgbClr val="FFFFFF"/>
                </a:solidFill>
                <a:latin typeface="Corbel"/>
              </a:rPr>
              <a:t>Abdelhakim </a:t>
            </a:r>
            <a:r>
              <a:rPr lang="en-US" sz="1200" cap="all" err="1">
                <a:solidFill>
                  <a:srgbClr val="FFFFFF"/>
                </a:solidFill>
                <a:latin typeface="Corbel"/>
              </a:rPr>
              <a:t>Hannousse</a:t>
            </a:r>
            <a:r>
              <a:rPr lang="en-US" sz="1200" cap="all">
                <a:solidFill>
                  <a:srgbClr val="FFFFFF"/>
                </a:solidFill>
                <a:latin typeface="Corbel"/>
              </a:rPr>
              <a:t> and Salima </a:t>
            </a:r>
            <a:r>
              <a:rPr lang="en-US" sz="1200" cap="all" err="1">
                <a:solidFill>
                  <a:srgbClr val="FFFFFF"/>
                </a:solidFill>
                <a:latin typeface="Corbel"/>
              </a:rPr>
              <a:t>Yahiouche's</a:t>
            </a:r>
            <a:r>
              <a:rPr lang="en-US" sz="1200" cap="all">
                <a:solidFill>
                  <a:srgbClr val="FFFFFF"/>
                </a:solidFill>
                <a:latin typeface="Corbel"/>
              </a:rPr>
              <a:t> </a:t>
            </a:r>
            <a:r>
              <a:rPr lang="en-US" sz="1200" cap="all">
                <a:solidFill>
                  <a:srgbClr val="0BE1FF"/>
                </a:solidFill>
                <a:latin typeface="Corbe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https://doi.org/10.17632/c2gw7fy2j4.3</a:t>
            </a:r>
            <a:r>
              <a:rPr lang="en-US" sz="1200" cap="all">
                <a:solidFill>
                  <a:schemeClr val="accent6"/>
                </a:solidFill>
                <a:latin typeface="Corbel"/>
              </a:rPr>
              <a:t> </a:t>
            </a:r>
            <a:endParaRPr lang="en-US" sz="1200">
              <a:solidFill>
                <a:schemeClr val="accent6"/>
              </a:solidFill>
              <a:latin typeface="Corbel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sz="2400" cap="all">
                <a:solidFill>
                  <a:srgbClr val="FFFFFF"/>
                </a:solidFill>
                <a:latin typeface="Corbel"/>
              </a:rPr>
              <a:t>Datasets are cleaned, transformed, enriched, merged, and trimmed using pandas. </a:t>
            </a:r>
            <a:endParaRPr lang="en-US" sz="2400">
              <a:latin typeface="Corbel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sz="2400" cap="all">
                <a:solidFill>
                  <a:srgbClr val="FFFFFF"/>
                </a:solidFill>
                <a:latin typeface="Corbel"/>
              </a:rPr>
              <a:t>65.36% Non-phishing Links, 34.64% Phishing Links </a:t>
            </a:r>
            <a:endParaRPr lang="en-US" sz="2400">
              <a:latin typeface="Corbel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sz="2400" cap="all">
                <a:solidFill>
                  <a:srgbClr val="FFFFFF"/>
                </a:solidFill>
                <a:latin typeface="Corbel"/>
              </a:rPr>
              <a:t>Shape: (40,000, 116) </a:t>
            </a:r>
            <a:endParaRPr lang="en-US" sz="2400">
              <a:latin typeface="Corbel"/>
            </a:endParaRPr>
          </a:p>
          <a:p>
            <a:pPr marL="742950" lvl="1" indent="-285750">
              <a:lnSpc>
                <a:spcPct val="150000"/>
              </a:lnSpc>
              <a:spcBef>
                <a:spcPct val="0"/>
              </a:spcBef>
              <a:buFont typeface="Courier New,monospace"/>
              <a:buChar char="o"/>
            </a:pPr>
            <a:r>
              <a:rPr lang="en-US" sz="1600" cap="all">
                <a:solidFill>
                  <a:srgbClr val="FFFFFF"/>
                </a:solidFill>
                <a:latin typeface="Arial"/>
                <a:cs typeface="Arial"/>
              </a:rPr>
              <a:t>40,000 Instances </a:t>
            </a:r>
            <a:endParaRPr lang="en-US" sz="1600">
              <a:latin typeface="Arial"/>
              <a:cs typeface="Arial"/>
            </a:endParaRPr>
          </a:p>
          <a:p>
            <a:pPr marL="742950" lvl="1" indent="-285750">
              <a:lnSpc>
                <a:spcPct val="150000"/>
              </a:lnSpc>
              <a:spcBef>
                <a:spcPct val="0"/>
              </a:spcBef>
              <a:buFont typeface="Courier New,monospace"/>
              <a:buChar char="o"/>
            </a:pPr>
            <a:r>
              <a:rPr lang="en-US" sz="1600" cap="all">
                <a:solidFill>
                  <a:srgbClr val="FFFFFF"/>
                </a:solidFill>
                <a:latin typeface="Arial"/>
                <a:cs typeface="Arial"/>
              </a:rPr>
              <a:t>116 Features</a:t>
            </a:r>
            <a:endParaRPr lang="en-US" sz="1600">
              <a:latin typeface="Arial"/>
              <a:cs typeface="Arial"/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41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089DF1-5746-46EC-AE4D-E0FEEFA364E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Application>Microsoft Office PowerPoint</Application>
  <PresentationFormat>Widescreen</PresentationFormat>
  <Slides>30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A Machine Learning-Based Framework for phishing detection and Prevention</vt:lpstr>
      <vt:lpstr>PowerPoint Presentation</vt:lpstr>
      <vt:lpstr>Introduction </vt:lpstr>
      <vt:lpstr>What is Machine Learning?</vt:lpstr>
      <vt:lpstr>Dangers of phishing</vt:lpstr>
      <vt:lpstr>Our Solution</vt:lpstr>
      <vt:lpstr>Methodology</vt:lpstr>
      <vt:lpstr>Dataset</vt:lpstr>
      <vt:lpstr>Dataset Acquisition and Preparation</vt:lpstr>
      <vt:lpstr>URL Featurization</vt:lpstr>
      <vt:lpstr>Domain Featurization</vt:lpstr>
      <vt:lpstr>Room for improvement</vt:lpstr>
      <vt:lpstr>Model </vt:lpstr>
      <vt:lpstr>Model Development</vt:lpstr>
      <vt:lpstr>Research</vt:lpstr>
      <vt:lpstr>Model Selection</vt:lpstr>
      <vt:lpstr>Feature Analysis</vt:lpstr>
      <vt:lpstr>Final Implementation</vt:lpstr>
      <vt:lpstr>Web Infrastructure</vt:lpstr>
      <vt:lpstr>Our servers</vt:lpstr>
      <vt:lpstr>PowerPoint Presentation</vt:lpstr>
      <vt:lpstr>PowerPoint Presentation</vt:lpstr>
      <vt:lpstr>design</vt:lpstr>
      <vt:lpstr>design</vt:lpstr>
      <vt:lpstr>WEB SERVER DETAILS</vt:lpstr>
      <vt:lpstr>Api server DETAILS</vt:lpstr>
      <vt:lpstr>Results</vt:lpstr>
      <vt:lpstr>Results</vt:lpstr>
      <vt:lpstr>Conclusion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/>
  <cp:revision>5</cp:revision>
  <dcterms:created xsi:type="dcterms:W3CDTF">2024-04-15T23:17:16Z</dcterms:created>
  <dcterms:modified xsi:type="dcterms:W3CDTF">2024-04-28T01:22:39Z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